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51"/>
  </p:notesMasterIdLst>
  <p:sldIdLst>
    <p:sldId id="396" r:id="rId3"/>
    <p:sldId id="397" r:id="rId4"/>
    <p:sldId id="399" r:id="rId5"/>
    <p:sldId id="402" r:id="rId6"/>
    <p:sldId id="321" r:id="rId7"/>
    <p:sldId id="393" r:id="rId8"/>
    <p:sldId id="325" r:id="rId9"/>
    <p:sldId id="357" r:id="rId10"/>
    <p:sldId id="350" r:id="rId11"/>
    <p:sldId id="400" r:id="rId12"/>
    <p:sldId id="401" r:id="rId13"/>
    <p:sldId id="335" r:id="rId14"/>
    <p:sldId id="337" r:id="rId15"/>
    <p:sldId id="341" r:id="rId16"/>
    <p:sldId id="343" r:id="rId17"/>
    <p:sldId id="345" r:id="rId18"/>
    <p:sldId id="347" r:id="rId19"/>
    <p:sldId id="349" r:id="rId20"/>
    <p:sldId id="380" r:id="rId21"/>
    <p:sldId id="258" r:id="rId22"/>
    <p:sldId id="388" r:id="rId23"/>
    <p:sldId id="259" r:id="rId24"/>
    <p:sldId id="389" r:id="rId25"/>
    <p:sldId id="312" r:id="rId26"/>
    <p:sldId id="260" r:id="rId27"/>
    <p:sldId id="261" r:id="rId28"/>
    <p:sldId id="366" r:id="rId29"/>
    <p:sldId id="382" r:id="rId30"/>
    <p:sldId id="390" r:id="rId31"/>
    <p:sldId id="383" r:id="rId32"/>
    <p:sldId id="391" r:id="rId33"/>
    <p:sldId id="384" r:id="rId34"/>
    <p:sldId id="392" r:id="rId35"/>
    <p:sldId id="385" r:id="rId36"/>
    <p:sldId id="386" r:id="rId37"/>
    <p:sldId id="282" r:id="rId38"/>
    <p:sldId id="283" r:id="rId39"/>
    <p:sldId id="285" r:id="rId40"/>
    <p:sldId id="286" r:id="rId41"/>
    <p:sldId id="287" r:id="rId42"/>
    <p:sldId id="288" r:id="rId43"/>
    <p:sldId id="289" r:id="rId44"/>
    <p:sldId id="406" r:id="rId45"/>
    <p:sldId id="299" r:id="rId46"/>
    <p:sldId id="409" r:id="rId47"/>
    <p:sldId id="408" r:id="rId48"/>
    <p:sldId id="302" r:id="rId49"/>
    <p:sldId id="303"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18" autoAdjust="0"/>
    <p:restoredTop sz="86323" autoAdjust="0"/>
  </p:normalViewPr>
  <p:slideViewPr>
    <p:cSldViewPr>
      <p:cViewPr varScale="1">
        <p:scale>
          <a:sx n="88" d="100"/>
          <a:sy n="88" d="100"/>
        </p:scale>
        <p:origin x="1378" y="62"/>
      </p:cViewPr>
      <p:guideLst>
        <p:guide orient="horz" pos="2160"/>
        <p:guide pos="2880"/>
      </p:guideLst>
    </p:cSldViewPr>
  </p:slideViewPr>
  <p:outlineViewPr>
    <p:cViewPr>
      <p:scale>
        <a:sx n="33" d="100"/>
        <a:sy n="33" d="100"/>
      </p:scale>
      <p:origin x="0" y="3831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BEF6B9-45B6-4B73-B71F-41B79DB2E827}" type="datetimeFigureOut">
              <a:rPr lang="en-US" smtClean="0"/>
              <a:t>9/12/2018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3C3A90-496E-470C-99D1-6D562A04F69C}" type="slidenum">
              <a:rPr lang="en-US" smtClean="0"/>
              <a:t>‹#›</a:t>
            </a:fld>
            <a:endParaRPr lang="en-US" dirty="0"/>
          </a:p>
        </p:txBody>
      </p:sp>
    </p:spTree>
    <p:extLst>
      <p:ext uri="{BB962C8B-B14F-4D97-AF65-F5344CB8AC3E}">
        <p14:creationId xmlns:p14="http://schemas.microsoft.com/office/powerpoint/2010/main" val="1760967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43"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44"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45"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46"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47"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48"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49"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50"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51"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52"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53"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54"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47"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48"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70"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27"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28"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29"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30"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31"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32"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33"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34"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35"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38"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39"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srgbClr val="000000"/>
                  </a:solidFill>
                </a:endParaRPr>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a:solidFill>
                    <a:srgbClr val="000000"/>
                  </a:solidFill>
                </a:endParaRPr>
              </a:p>
            </p:txBody>
          </p:sp>
        </p:grpSp>
      </p:grpSp>
      <p:sp>
        <p:nvSpPr>
          <p:cNvPr id="169113"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169114"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C0C0C0"/>
                  </a:outerShdw>
                </a:effectLst>
                <a:latin typeface="+mn-lt"/>
              </a:defRPr>
            </a:lvl1pPr>
          </a:lstStyle>
          <a:p>
            <a:pPr>
              <a:defRPr/>
            </a:pPr>
            <a:endParaRPr lang="en-US">
              <a:solidFill>
                <a:srgbClr val="000000"/>
              </a:solidFill>
            </a:endParaRPr>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C0C0C0"/>
                  </a:outerShdw>
                </a:effectLst>
                <a:latin typeface="+mn-lt"/>
              </a:defRPr>
            </a:lvl1pPr>
          </a:lstStyle>
          <a:p>
            <a:pPr>
              <a:defRPr/>
            </a:pPr>
            <a:endParaRPr lang="en-US">
              <a:solidFill>
                <a:srgbClr val="000000"/>
              </a:solidFill>
            </a:endParaRPr>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C0C0C0"/>
                  </a:outerShdw>
                </a:effectLst>
                <a:latin typeface="+mn-lt"/>
              </a:defRPr>
            </a:lvl1pPr>
          </a:lstStyle>
          <a:p>
            <a:pPr>
              <a:defRPr/>
            </a:pPr>
            <a:fld id="{2E8FF59E-7AC8-4490-9B8A-3E5DA3E9130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73158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FB1430D5-F0DB-4AA0-A86A-058B371B872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4194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C7F236BD-5812-4E74-A168-6EC8F7AE1FD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7602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CEB797EC-9A78-43A9-A45A-A96B56E67B2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422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56"/>
          <p:cNvSpPr>
            <a:spLocks noGrp="1" noChangeArrowheads="1"/>
          </p:cNvSpPr>
          <p:nvPr>
            <p:ph type="sldNum" sz="quarter" idx="12"/>
          </p:nvPr>
        </p:nvSpPr>
        <p:spPr>
          <a:ln/>
        </p:spPr>
        <p:txBody>
          <a:bodyPr/>
          <a:lstStyle>
            <a:lvl1pPr>
              <a:defRPr/>
            </a:lvl1pPr>
          </a:lstStyle>
          <a:p>
            <a:pPr>
              <a:defRPr/>
            </a:pPr>
            <a:fld id="{2A4E6799-75DB-4324-8B46-C44594FE05E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0691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56"/>
          <p:cNvSpPr>
            <a:spLocks noGrp="1" noChangeArrowheads="1"/>
          </p:cNvSpPr>
          <p:nvPr>
            <p:ph type="sldNum" sz="quarter" idx="12"/>
          </p:nvPr>
        </p:nvSpPr>
        <p:spPr>
          <a:ln/>
        </p:spPr>
        <p:txBody>
          <a:bodyPr/>
          <a:lstStyle>
            <a:lvl1pPr>
              <a:defRPr/>
            </a:lvl1pPr>
          </a:lstStyle>
          <a:p>
            <a:pPr>
              <a:defRPr/>
            </a:pPr>
            <a:fld id="{1AB70759-F5BE-4AFE-A150-933984646DB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8203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56"/>
          <p:cNvSpPr>
            <a:spLocks noGrp="1" noChangeArrowheads="1"/>
          </p:cNvSpPr>
          <p:nvPr>
            <p:ph type="sldNum" sz="quarter" idx="12"/>
          </p:nvPr>
        </p:nvSpPr>
        <p:spPr>
          <a:ln/>
        </p:spPr>
        <p:txBody>
          <a:bodyPr/>
          <a:lstStyle>
            <a:lvl1pPr>
              <a:defRPr/>
            </a:lvl1pPr>
          </a:lstStyle>
          <a:p>
            <a:pPr>
              <a:defRPr/>
            </a:pPr>
            <a:fld id="{F7E338F8-A015-44F1-A02A-9B7F8C06C7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481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672786FE-AD85-498B-AAF5-820457ACC4E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8083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BECFF765-2117-4BF2-B4D8-2191862C89C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0040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CB63E12B-D73C-41B0-962D-8BD68CF47A9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915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038072BF-5EEE-4509-ADDA-9FDAE364BCC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865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B422428-F999-4040-AEB3-B660549B247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7045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600200"/>
            <a:ext cx="8540750" cy="4498975"/>
          </a:xfrm>
        </p:spPr>
        <p:txBody>
          <a:bodyPr/>
          <a:lstStyle/>
          <a:p>
            <a:pPr lvl="0"/>
            <a:endParaRPr lang="en-US" noProof="0"/>
          </a:p>
        </p:txBody>
      </p:sp>
      <p:sp>
        <p:nvSpPr>
          <p:cNvPr id="4" name="Rectangle 15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25B29EEA-33C9-42F2-B513-FF45BC39DFF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4123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957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1860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8152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4844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32225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4751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7982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18281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09262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376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2171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422400"/>
            <a:ext cx="9147175" cy="5435600"/>
            <a:chOff x="0" y="896"/>
            <a:chExt cx="5762" cy="3424"/>
          </a:xfrm>
        </p:grpSpPr>
        <p:grpSp>
          <p:nvGrpSpPr>
            <p:cNvPr id="1032" name="Group 3"/>
            <p:cNvGrpSpPr>
              <a:grpSpLocks/>
            </p:cNvGrpSpPr>
            <p:nvPr userDrawn="1"/>
          </p:nvGrpSpPr>
          <p:grpSpPr bwMode="auto">
            <a:xfrm>
              <a:off x="20" y="896"/>
              <a:ext cx="5742" cy="3424"/>
              <a:chOff x="20" y="896"/>
              <a:chExt cx="5742" cy="3424"/>
            </a:xfrm>
          </p:grpSpPr>
          <p:sp>
            <p:nvSpPr>
              <p:cNvPr id="1169"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70"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71"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72"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73"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74"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75"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76"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77"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78"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79"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80"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sp>
            <p:nvSpPr>
              <p:cNvPr id="1181"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endParaRPr>
              </a:p>
            </p:txBody>
          </p:sp>
        </p:grpSp>
        <p:grpSp>
          <p:nvGrpSpPr>
            <p:cNvPr id="1033" name="Group 17"/>
            <p:cNvGrpSpPr>
              <a:grpSpLocks/>
            </p:cNvGrpSpPr>
            <p:nvPr userDrawn="1"/>
          </p:nvGrpSpPr>
          <p:grpSpPr bwMode="auto">
            <a:xfrm>
              <a:off x="0" y="2291"/>
              <a:ext cx="1385" cy="1702"/>
              <a:chOff x="0" y="2291"/>
              <a:chExt cx="1385" cy="1702"/>
            </a:xfrm>
          </p:grpSpPr>
          <p:sp>
            <p:nvSpPr>
              <p:cNvPr id="1034"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35"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36"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37"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38"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39"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0"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1"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2"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3"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4"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5"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6"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7"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8"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49"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0"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1"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2"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3"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4"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5"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6"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7"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8"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59"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0"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1"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2"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3"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4"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5"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6"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7"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8"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69"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0"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1"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2"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3"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4"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5"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6"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7"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8"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79"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0"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1"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2"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3"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4"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5"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6"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7"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8"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89"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90"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91"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92"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93"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94"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95"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96"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97"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98"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099"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0"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1"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2"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3"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4"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5"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6"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7"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8"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09"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0"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1"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2"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3"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4"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5"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6"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7"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8"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19"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0"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1"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2"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3"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4"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5"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6"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7"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8"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29"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0"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1"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2"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3"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4"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5"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6"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7"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8"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39"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0"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1"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2"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3"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4"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5"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6"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7"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8"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49"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50"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51"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52"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53"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54"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55"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56"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57"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58"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59"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60"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61"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62"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63"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64"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smtClean="0">
                  <a:solidFill>
                    <a:srgbClr val="000000"/>
                  </a:solidFill>
                </a:endParaRPr>
              </a:p>
            </p:txBody>
          </p:sp>
          <p:sp>
            <p:nvSpPr>
              <p:cNvPr id="1165"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66"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68087"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srgbClr val="000000"/>
                  </a:solidFill>
                </a:endParaRPr>
              </a:p>
            </p:txBody>
          </p:sp>
          <p:sp>
            <p:nvSpPr>
              <p:cNvPr id="168088"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a:solidFill>
                    <a:srgbClr val="000000"/>
                  </a:solidFill>
                </a:endParaRPr>
              </a:p>
            </p:txBody>
          </p:sp>
        </p:grpSp>
      </p:grpSp>
      <p:sp>
        <p:nvSpPr>
          <p:cNvPr id="168089"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8090"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fontAlgn="base">
              <a:spcBef>
                <a:spcPct val="0"/>
              </a:spcBef>
              <a:spcAft>
                <a:spcPct val="0"/>
              </a:spcAft>
              <a:defRPr/>
            </a:pPr>
            <a:endParaRPr lang="en-US">
              <a:solidFill>
                <a:srgbClr val="000000"/>
              </a:solidFill>
            </a:endParaRPr>
          </a:p>
        </p:txBody>
      </p:sp>
      <p:sp>
        <p:nvSpPr>
          <p:cNvPr id="168091"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fontAlgn="base">
              <a:spcBef>
                <a:spcPct val="0"/>
              </a:spcBef>
              <a:spcAft>
                <a:spcPct val="0"/>
              </a:spcAft>
              <a:defRPr/>
            </a:pPr>
            <a:endParaRPr lang="en-US">
              <a:solidFill>
                <a:srgbClr val="000000"/>
              </a:solidFill>
            </a:endParaRPr>
          </a:p>
        </p:txBody>
      </p:sp>
      <p:sp>
        <p:nvSpPr>
          <p:cNvPr id="168092"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fontAlgn="base">
              <a:spcBef>
                <a:spcPct val="0"/>
              </a:spcBef>
              <a:spcAft>
                <a:spcPct val="0"/>
              </a:spcAft>
              <a:defRPr/>
            </a:pPr>
            <a:fld id="{FFDCCFA5-15C9-4931-BFA1-1AAB58E2CEAC}"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168093"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20830726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6AD060-394B-4395-8F8F-93F5D73C86DB}" type="datetimeFigureOut">
              <a:rPr lang="en-US" smtClean="0">
                <a:solidFill>
                  <a:prstClr val="black">
                    <a:tint val="75000"/>
                  </a:prstClr>
                </a:solidFill>
              </a:rPr>
              <a:pPr/>
              <a:t>9/12/2018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C03422-4791-42F5-A963-154E2E38D68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205354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tmp"/><Relationship Id="rId1" Type="http://schemas.openxmlformats.org/officeDocument/2006/relationships/slideLayout" Target="../slideLayouts/slideLayout7.xml"/><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tmp"/><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Builder's Level</a:t>
            </a:r>
            <a:br>
              <a:rPr lang="en-US" dirty="0">
                <a:effectLst>
                  <a:outerShdw blurRad="38100" dist="38100" dir="2700000" algn="tl">
                    <a:srgbClr val="000000">
                      <a:alpha val="43137"/>
                    </a:srgbClr>
                  </a:outerShdw>
                </a:effectLst>
              </a:rPr>
            </a:br>
            <a:endParaRPr lang="en-US" dirty="0"/>
          </a:p>
        </p:txBody>
      </p:sp>
      <p:sp>
        <p:nvSpPr>
          <p:cNvPr id="4" name="Content Placeholder 3"/>
          <p:cNvSpPr>
            <a:spLocks noGrp="1"/>
          </p:cNvSpPr>
          <p:nvPr>
            <p:ph sz="half" idx="2"/>
          </p:nvPr>
        </p:nvSpPr>
        <p:spPr/>
        <p:txBody>
          <a:bodyPr/>
          <a:lstStyle/>
          <a:p>
            <a:r>
              <a:rPr lang="en-US" dirty="0"/>
              <a:t>The Builder’s Level – an inexpensive and versatile instrument used by a field engineer. In addition to leveling operations, A Builder’s Level can be utilized to turn angles in order to layout a building.</a:t>
            </a:r>
          </a:p>
          <a:p>
            <a:endParaRPr lang="en-US" dirty="0"/>
          </a:p>
        </p:txBody>
      </p:sp>
      <p:pic>
        <p:nvPicPr>
          <p:cNvPr id="3074"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28600" y="1523835"/>
            <a:ext cx="3810330" cy="381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48046" y="5467241"/>
            <a:ext cx="4572000" cy="1277273"/>
          </a:xfrm>
          <a:prstGeom prst="rect">
            <a:avLst/>
          </a:prstGeom>
        </p:spPr>
        <p:txBody>
          <a:bodyPr>
            <a:spAutoFit/>
          </a:bodyPr>
          <a:lstStyle/>
          <a:p>
            <a:r>
              <a:rPr lang="en-US" sz="1100" b="1" dirty="0"/>
              <a:t>A telescope instrument used to check level of forms or field grades.  Builders' levels are designed to be used for short distances.  Farm or dumpy levels are similar to builder's levels, but have more powerful telescopes.  Farm levels are used for longer distances.  Both instruments are leveled manually using adjusting screws.  An "auto" level requires less manual leveling and has only three leveling </a:t>
            </a:r>
            <a:r>
              <a:rPr lang="en-US" sz="1100" b="1" dirty="0" smtClean="0"/>
              <a:t>screws.</a:t>
            </a:r>
            <a:endParaRPr lang="en-US" b="1" dirty="0"/>
          </a:p>
        </p:txBody>
      </p:sp>
    </p:spTree>
    <p:extLst>
      <p:ext uri="{BB962C8B-B14F-4D97-AF65-F5344CB8AC3E}">
        <p14:creationId xmlns:p14="http://schemas.microsoft.com/office/powerpoint/2010/main" val="23783112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Transit</a:t>
            </a:r>
          </a:p>
        </p:txBody>
      </p:sp>
      <p:sp>
        <p:nvSpPr>
          <p:cNvPr id="4" name="Content Placeholder 3"/>
          <p:cNvSpPr>
            <a:spLocks noGrp="1"/>
          </p:cNvSpPr>
          <p:nvPr>
            <p:ph sz="half" idx="2"/>
          </p:nvPr>
        </p:nvSpPr>
        <p:spPr/>
        <p:txBody>
          <a:bodyPr/>
          <a:lstStyle/>
          <a:p>
            <a:r>
              <a:rPr lang="en-US" dirty="0"/>
              <a:t>The Transit – the primary function of a transit is angle measurement but it can be utilized for leveling because of the bubble on the scope.</a:t>
            </a:r>
          </a:p>
          <a:p>
            <a:pPr marL="0" indent="0">
              <a:buNone/>
            </a:pPr>
            <a:endParaRPr lang="en-US" dirty="0"/>
          </a:p>
        </p:txBody>
      </p:sp>
      <p:pic>
        <p:nvPicPr>
          <p:cNvPr id="4098"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71427" y="1600200"/>
            <a:ext cx="3454570"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3741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Hand Level (Sight Level)</a:t>
            </a:r>
            <a:br>
              <a:rPr lang="en-US" dirty="0">
                <a:solidFill>
                  <a:prstClr val="black"/>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endParaRPr lang="en-US" dirty="0"/>
          </a:p>
        </p:txBody>
      </p:sp>
      <p:sp>
        <p:nvSpPr>
          <p:cNvPr id="4" name="Content Placeholder 3"/>
          <p:cNvSpPr>
            <a:spLocks noGrp="1"/>
          </p:cNvSpPr>
          <p:nvPr>
            <p:ph sz="half" idx="2"/>
          </p:nvPr>
        </p:nvSpPr>
        <p:spPr/>
        <p:txBody>
          <a:bodyPr/>
          <a:lstStyle/>
          <a:p>
            <a:r>
              <a:rPr lang="en-US" dirty="0"/>
              <a:t>Hand Level – also called a sight level. Utilized to determine horizontal line, where to set a leveling instrument in relation to the rod and elevations for cut and fill stakes.</a:t>
            </a:r>
          </a:p>
          <a:p>
            <a:endParaRPr lang="en-US" dirty="0"/>
          </a:p>
          <a:p>
            <a:endParaRPr lang="en-US" dirty="0"/>
          </a:p>
        </p:txBody>
      </p:sp>
      <p:pic>
        <p:nvPicPr>
          <p:cNvPr id="614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33400" y="1523835"/>
            <a:ext cx="3810330" cy="381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52400" y="5943600"/>
            <a:ext cx="4572000" cy="646331"/>
          </a:xfrm>
          <a:prstGeom prst="rect">
            <a:avLst/>
          </a:prstGeom>
        </p:spPr>
        <p:txBody>
          <a:bodyPr>
            <a:spAutoFit/>
          </a:bodyPr>
          <a:lstStyle/>
          <a:p>
            <a:r>
              <a:rPr lang="en-US" dirty="0"/>
              <a:t>The hand level is held in the hand thus providing little accuracy.</a:t>
            </a:r>
          </a:p>
        </p:txBody>
      </p:sp>
    </p:spTree>
    <p:extLst>
      <p:ext uri="{BB962C8B-B14F-4D97-AF65-F5344CB8AC3E}">
        <p14:creationId xmlns:p14="http://schemas.microsoft.com/office/powerpoint/2010/main" val="2687156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Automatic Level</a:t>
            </a:r>
            <a:endParaRPr lang="en-US" dirty="0"/>
          </a:p>
        </p:txBody>
      </p:sp>
      <p:sp>
        <p:nvSpPr>
          <p:cNvPr id="4" name="Content Placeholder 3"/>
          <p:cNvSpPr>
            <a:spLocks noGrp="1"/>
          </p:cNvSpPr>
          <p:nvPr>
            <p:ph sz="half" idx="2"/>
          </p:nvPr>
        </p:nvSpPr>
        <p:spPr/>
        <p:txBody>
          <a:bodyPr/>
          <a:lstStyle/>
          <a:p>
            <a:r>
              <a:rPr lang="en-US" dirty="0"/>
              <a:t>Automatic Level – now the predominate optical leveling instrument. Must be manually leveled in order for the compensator to work. </a:t>
            </a:r>
          </a:p>
          <a:p>
            <a:endParaRPr lang="en-US" dirty="0"/>
          </a:p>
        </p:txBody>
      </p:sp>
      <p:pic>
        <p:nvPicPr>
          <p:cNvPr id="9218"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133600"/>
            <a:ext cx="4194175" cy="3790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538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lstStyle/>
          <a:p>
            <a:pPr marL="0" indent="0">
              <a:buNone/>
            </a:pPr>
            <a:r>
              <a:rPr lang="en-US" dirty="0" smtClean="0"/>
              <a:t>		      </a:t>
            </a:r>
            <a:r>
              <a:rPr lang="en-US" u="sng" dirty="0" smtClean="0">
                <a:effectLst>
                  <a:outerShdw blurRad="38100" dist="38100" dir="2700000" algn="tl">
                    <a:srgbClr val="000000">
                      <a:alpha val="43137"/>
                    </a:srgbClr>
                  </a:outerShdw>
                </a:effectLst>
              </a:rPr>
              <a:t>Leveling Instruments</a:t>
            </a:r>
          </a:p>
          <a:p>
            <a:r>
              <a:rPr lang="en-US" u="sng" dirty="0" smtClean="0">
                <a:effectLst>
                  <a:outerShdw blurRad="38100" dist="38100" dir="2700000" algn="tl">
                    <a:srgbClr val="000000">
                      <a:alpha val="43137"/>
                    </a:srgbClr>
                  </a:outerShdw>
                </a:effectLst>
              </a:rPr>
              <a:t>Level Rods</a:t>
            </a:r>
            <a:r>
              <a:rPr lang="en-US" dirty="0" smtClean="0">
                <a:effectLst>
                  <a:outerShdw blurRad="38100" dist="38100" dir="2700000" algn="tl">
                    <a:srgbClr val="000000">
                      <a:alpha val="43137"/>
                    </a:srgbClr>
                  </a:outerShdw>
                </a:effectLst>
              </a:rPr>
              <a:t> – come in all shapes and sizes. They are made of wood, fiberglass and metal. There are one, two, three, four and six piece rods. Four and six piece rods are generally fiberglass construction and telescopic. They can be square, round or oval shaped. Vary in length from 10 ft. to 30 ft. (telescopic).</a:t>
            </a:r>
            <a:r>
              <a:rPr lang="en-US" dirty="0" smtClean="0"/>
              <a:t> </a:t>
            </a:r>
            <a:endParaRPr lang="en-US" dirty="0"/>
          </a:p>
        </p:txBody>
      </p:sp>
    </p:spTree>
    <p:extLst>
      <p:ext uri="{BB962C8B-B14F-4D97-AF65-F5344CB8AC3E}">
        <p14:creationId xmlns:p14="http://schemas.microsoft.com/office/powerpoint/2010/main" val="17461772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Telescopic Rod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200" y="1295400"/>
            <a:ext cx="5238750" cy="5238750"/>
          </a:xfrm>
        </p:spPr>
      </p:pic>
    </p:spTree>
    <p:extLst>
      <p:ext uri="{BB962C8B-B14F-4D97-AF65-F5344CB8AC3E}">
        <p14:creationId xmlns:p14="http://schemas.microsoft.com/office/powerpoint/2010/main" val="4140276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normAutofit lnSpcReduction="10000"/>
          </a:bodyPr>
          <a:lstStyle/>
          <a:p>
            <a:pPr marL="0" indent="0">
              <a:buNone/>
            </a:pPr>
            <a:r>
              <a:rPr lang="en-US" dirty="0" smtClean="0"/>
              <a:t>		   </a:t>
            </a:r>
            <a:r>
              <a:rPr lang="en-US" u="sng" dirty="0" smtClean="0">
                <a:effectLst>
                  <a:outerShdw blurRad="38100" dist="38100" dir="2700000" algn="tl">
                    <a:srgbClr val="000000">
                      <a:alpha val="43137"/>
                    </a:srgbClr>
                  </a:outerShdw>
                </a:effectLst>
              </a:rPr>
              <a:t>Leveling Instruments</a:t>
            </a:r>
          </a:p>
          <a:p>
            <a:r>
              <a:rPr lang="en-US" dirty="0" smtClean="0">
                <a:effectLst>
                  <a:outerShdw blurRad="38100" dist="38100" dir="2700000" algn="tl">
                    <a:srgbClr val="000000">
                      <a:alpha val="43137"/>
                    </a:srgbClr>
                  </a:outerShdw>
                </a:effectLst>
              </a:rPr>
              <a:t>Level rods can be graduated in feet, inches and fractions; feet, tenths and hundredths or meters and centimeters.</a:t>
            </a:r>
          </a:p>
          <a:p>
            <a:r>
              <a:rPr lang="en-US" dirty="0" smtClean="0">
                <a:effectLst>
                  <a:outerShdw blurRad="38100" dist="38100" dir="2700000" algn="tl">
                    <a:srgbClr val="000000">
                      <a:alpha val="43137"/>
                    </a:srgbClr>
                  </a:outerShdw>
                </a:effectLst>
              </a:rPr>
              <a:t>Foot marks on level rods are marked in red for visibility and to distinguish them from other numbers. “Raise for Red” is a term when the instrument person can not see the foot graduation.</a:t>
            </a:r>
            <a:endParaRPr lang="en-US" dirty="0">
              <a:effectLst>
                <a:outerShdw blurRad="38100" dist="38100" dir="2700000" algn="tl">
                  <a:srgbClr val="000000">
                    <a:alpha val="43137"/>
                  </a:srgbClr>
                </a:outerShdw>
              </a:effectLst>
            </a:endParaRP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077157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geoshackdirect.com/core/media/media.nl?id=12111&amp;c=807082&amp;h=10eec9ccc59d3db2f5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685800"/>
            <a:ext cx="284988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576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libraries.maine.edu/Spatial/gisweb/spatdb/gis-lis/pix/gi94089i02.jpeg"/>
          <p:cNvPicPr/>
          <p:nvPr/>
        </p:nvPicPr>
        <p:blipFill>
          <a:blip r:embed="rId2">
            <a:extLst>
              <a:ext uri="{28A0092B-C50C-407E-A947-70E740481C1C}">
                <a14:useLocalDpi xmlns:a14="http://schemas.microsoft.com/office/drawing/2010/main" val="0"/>
              </a:ext>
            </a:extLst>
          </a:blip>
          <a:srcRect/>
          <a:stretch>
            <a:fillRect/>
          </a:stretch>
        </p:blipFill>
        <p:spPr bwMode="auto">
          <a:xfrm>
            <a:off x="1600200" y="838200"/>
            <a:ext cx="6096000" cy="5047488"/>
          </a:xfrm>
          <a:prstGeom prst="rect">
            <a:avLst/>
          </a:prstGeom>
          <a:noFill/>
          <a:ln>
            <a:noFill/>
          </a:ln>
        </p:spPr>
      </p:pic>
    </p:spTree>
    <p:extLst>
      <p:ext uri="{BB962C8B-B14F-4D97-AF65-F5344CB8AC3E}">
        <p14:creationId xmlns:p14="http://schemas.microsoft.com/office/powerpoint/2010/main" val="941674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Rod Target</a:t>
            </a:r>
            <a:br>
              <a:rPr lang="en-US" dirty="0">
                <a:solidFill>
                  <a:prstClr val="black"/>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endParaRPr lang="en-US" dirty="0"/>
          </a:p>
        </p:txBody>
      </p:sp>
      <p:sp>
        <p:nvSpPr>
          <p:cNvPr id="4" name="Content Placeholder 3"/>
          <p:cNvSpPr>
            <a:spLocks noGrp="1"/>
          </p:cNvSpPr>
          <p:nvPr>
            <p:ph sz="half" idx="2"/>
          </p:nvPr>
        </p:nvSpPr>
        <p:spPr/>
        <p:txBody>
          <a:bodyPr/>
          <a:lstStyle/>
          <a:p>
            <a:r>
              <a:rPr lang="en-US" dirty="0"/>
              <a:t>Rod Target – helps the visibility in locating the level rod. A </a:t>
            </a:r>
            <a:r>
              <a:rPr lang="en-US" dirty="0" err="1"/>
              <a:t>vernier</a:t>
            </a:r>
            <a:r>
              <a:rPr lang="en-US" dirty="0"/>
              <a:t> on the target can help obtain a reading to the nearest thousandth of a foot.</a:t>
            </a:r>
          </a:p>
          <a:p>
            <a:endParaRPr lang="en-US" dirty="0"/>
          </a:p>
        </p:txBody>
      </p:sp>
      <p:pic>
        <p:nvPicPr>
          <p:cNvPr id="717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93547" y="1944522"/>
            <a:ext cx="3810330" cy="381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04800" y="6019800"/>
            <a:ext cx="4572000" cy="646331"/>
          </a:xfrm>
          <a:prstGeom prst="rect">
            <a:avLst/>
          </a:prstGeom>
        </p:spPr>
        <p:txBody>
          <a:bodyPr>
            <a:spAutoFit/>
          </a:bodyPr>
          <a:lstStyle/>
          <a:p>
            <a:r>
              <a:rPr lang="en-US" dirty="0">
                <a:effectLst>
                  <a:outerShdw blurRad="38100" dist="38100" dir="2700000" algn="tl">
                    <a:srgbClr val="000000">
                      <a:alpha val="43137"/>
                    </a:srgbClr>
                  </a:outerShdw>
                </a:effectLst>
              </a:rPr>
              <a:t>Used with the surveyor’s rod to allow readings at a greater distance. </a:t>
            </a:r>
          </a:p>
        </p:txBody>
      </p:sp>
    </p:spTree>
    <p:extLst>
      <p:ext uri="{BB962C8B-B14F-4D97-AF65-F5344CB8AC3E}">
        <p14:creationId xmlns:p14="http://schemas.microsoft.com/office/powerpoint/2010/main" val="1698888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Rod Level</a:t>
            </a:r>
            <a:endParaRPr lang="en-US" dirty="0"/>
          </a:p>
        </p:txBody>
      </p:sp>
      <p:sp>
        <p:nvSpPr>
          <p:cNvPr id="4" name="Content Placeholder 3"/>
          <p:cNvSpPr>
            <a:spLocks noGrp="1"/>
          </p:cNvSpPr>
          <p:nvPr>
            <p:ph sz="half" idx="2"/>
          </p:nvPr>
        </p:nvSpPr>
        <p:spPr/>
        <p:txBody>
          <a:bodyPr/>
          <a:lstStyle/>
          <a:p>
            <a:r>
              <a:rPr lang="en-US" dirty="0"/>
              <a:t>Rod Level – is a device that helps keep the level rod plumb. They are held along the edge of the rod while the level rod is moved until the bubble is centered.</a:t>
            </a:r>
          </a:p>
          <a:p>
            <a:endParaRPr lang="en-US" dirty="0"/>
          </a:p>
        </p:txBody>
      </p:sp>
      <p:pic>
        <p:nvPicPr>
          <p:cNvPr id="8194"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168697" y="1600200"/>
            <a:ext cx="2460031"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97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			   </a:t>
            </a:r>
            <a:r>
              <a:rPr lang="en-US" u="sng" dirty="0" smtClean="0">
                <a:effectLst>
                  <a:outerShdw blurRad="38100" dist="38100" dir="2700000" algn="tl">
                    <a:srgbClr val="000000">
                      <a:alpha val="43137"/>
                    </a:srgbClr>
                  </a:outerShdw>
                </a:effectLst>
              </a:rPr>
              <a:t>Setting Up</a:t>
            </a:r>
          </a:p>
          <a:p>
            <a:r>
              <a:rPr lang="en-US" dirty="0" smtClean="0">
                <a:effectLst>
                  <a:outerShdw blurRad="38100" dist="38100" dir="2700000" algn="tl">
                    <a:srgbClr val="000000">
                      <a:alpha val="43137"/>
                    </a:srgbClr>
                  </a:outerShdw>
                </a:effectLst>
              </a:rPr>
              <a:t>Set up at the correct height. Levels don’t have to be set up over a point. Make sure the horizontal line of sight intersects with the level rod.</a:t>
            </a:r>
          </a:p>
          <a:p>
            <a:r>
              <a:rPr lang="en-US" dirty="0" smtClean="0">
                <a:effectLst>
                  <a:outerShdw blurRad="38100" dist="38100" dir="2700000" algn="tl">
                    <a:srgbClr val="000000">
                      <a:alpha val="43137"/>
                    </a:srgbClr>
                  </a:outerShdw>
                </a:effectLst>
              </a:rPr>
              <a:t>Set up wide and solid. Make sure the tripod has a solid set up.</a:t>
            </a:r>
          </a:p>
          <a:p>
            <a:r>
              <a:rPr lang="en-US" dirty="0" smtClean="0">
                <a:effectLst>
                  <a:outerShdw blurRad="38100" dist="38100" dir="2700000" algn="tl">
                    <a:srgbClr val="000000">
                      <a:alpha val="43137"/>
                    </a:srgbClr>
                  </a:outerShdw>
                </a:effectLst>
              </a:rPr>
              <a:t>Set up horizontally. The closer to level you can get the tripod head the easier and quicker it is to level the instrument.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095490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normAutofit/>
          </a:bodyPr>
          <a:lstStyle/>
          <a:p>
            <a:pPr marL="0" indent="0">
              <a:buNone/>
            </a:pPr>
            <a:r>
              <a:rPr lang="en-US" dirty="0" smtClean="0"/>
              <a:t>			    </a:t>
            </a:r>
            <a:r>
              <a:rPr lang="en-US" u="sng" dirty="0" smtClean="0">
                <a:effectLst>
                  <a:outerShdw blurRad="38100" dist="38100" dir="2700000" algn="tl">
                    <a:srgbClr val="000000">
                      <a:alpha val="43137"/>
                    </a:srgbClr>
                  </a:outerShdw>
                </a:effectLst>
              </a:rPr>
              <a:t>Setting Up</a:t>
            </a:r>
          </a:p>
          <a:p>
            <a:r>
              <a:rPr lang="en-US" dirty="0" smtClean="0">
                <a:effectLst>
                  <a:outerShdw blurRad="38100" dist="38100" dir="2700000" algn="tl">
                    <a:srgbClr val="000000">
                      <a:alpha val="43137"/>
                    </a:srgbClr>
                  </a:outerShdw>
                </a:effectLst>
              </a:rPr>
              <a:t>Level the instrument utilizing the bubble.</a:t>
            </a:r>
          </a:p>
          <a:p>
            <a:r>
              <a:rPr lang="en-US" dirty="0" smtClean="0">
                <a:effectLst>
                  <a:outerShdw blurRad="38100" dist="38100" dir="2700000" algn="tl">
                    <a:srgbClr val="000000">
                      <a:alpha val="43137"/>
                    </a:srgbClr>
                  </a:outerShdw>
                </a:effectLst>
              </a:rPr>
              <a:t>Carry the level horizontally to avoid damaging the compensator.</a:t>
            </a:r>
            <a:endParaRPr lang="en-US"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20449691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lstStyle/>
          <a:p>
            <a:pPr marL="0" indent="0">
              <a:buNone/>
            </a:pPr>
            <a:r>
              <a:rPr lang="en-US" dirty="0" smtClean="0"/>
              <a:t>			      </a:t>
            </a:r>
            <a:r>
              <a:rPr lang="en-US" u="sng" dirty="0" smtClean="0">
                <a:effectLst>
                  <a:outerShdw blurRad="38100" dist="38100" dir="2700000" algn="tl">
                    <a:srgbClr val="000000">
                      <a:alpha val="43137"/>
                    </a:srgbClr>
                  </a:outerShdw>
                </a:effectLst>
              </a:rPr>
              <a:t>Rod Use</a:t>
            </a:r>
          </a:p>
          <a:p>
            <a:r>
              <a:rPr lang="en-US" dirty="0" smtClean="0">
                <a:effectLst>
                  <a:outerShdw blurRad="38100" dist="38100" dir="2700000" algn="tl">
                    <a:srgbClr val="000000">
                      <a:alpha val="43137"/>
                    </a:srgbClr>
                  </a:outerShdw>
                </a:effectLst>
              </a:rPr>
              <a:t>Check the bottom of rod for any accumulated dirt or mud. Even a small amount can throw an elevation off by a few hundredths. If you have to go back and re-shoot your last half dozen elevation shots, besides being embarrassing, this can by time consuming and </a:t>
            </a:r>
            <a:r>
              <a:rPr lang="en-US" u="sng" dirty="0" smtClean="0">
                <a:effectLst>
                  <a:outerShdw blurRad="38100" dist="38100" dir="2700000" algn="tl">
                    <a:srgbClr val="000000">
                      <a:alpha val="43137"/>
                    </a:srgbClr>
                  </a:outerShdw>
                </a:effectLst>
              </a:rPr>
              <a:t>add expense</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99226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lstStyle/>
          <a:p>
            <a:pPr marL="0" indent="0">
              <a:buNone/>
            </a:pPr>
            <a:r>
              <a:rPr lang="en-US" dirty="0" smtClean="0"/>
              <a:t>			       </a:t>
            </a:r>
            <a:r>
              <a:rPr lang="en-US" u="sng" dirty="0" smtClean="0">
                <a:effectLst>
                  <a:outerShdw blurRad="38100" dist="38100" dir="2700000" algn="tl">
                    <a:srgbClr val="000000">
                      <a:alpha val="43137"/>
                    </a:srgbClr>
                  </a:outerShdw>
                </a:effectLst>
              </a:rPr>
              <a:t>Rod Use</a:t>
            </a:r>
          </a:p>
          <a:p>
            <a:r>
              <a:rPr lang="en-US" dirty="0" smtClean="0">
                <a:effectLst>
                  <a:outerShdw blurRad="38100" dist="38100" dir="2700000" algn="tl">
                    <a:srgbClr val="000000">
                      <a:alpha val="43137"/>
                    </a:srgbClr>
                  </a:outerShdw>
                </a:effectLst>
              </a:rPr>
              <a:t>Extend the rod – when extending a telescoping rod be careful not to miss a section. Telescoping rod can be 25 ft. to 30 ft. long and have up to six sections. Also make sure each section is fully extended. Even on a two section rod the sections may not slide or fully extend.</a:t>
            </a:r>
            <a:endParaRPr lang="en-US"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20267434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lstStyle/>
          <a:p>
            <a:pPr marL="0" indent="0">
              <a:buNone/>
            </a:pPr>
            <a:r>
              <a:rPr lang="en-US" dirty="0" smtClean="0"/>
              <a:t>			      </a:t>
            </a:r>
            <a:r>
              <a:rPr lang="en-US" u="sng" dirty="0" smtClean="0">
                <a:effectLst>
                  <a:outerShdw blurRad="38100" dist="38100" dir="2700000" algn="tl">
                    <a:srgbClr val="000000">
                      <a:alpha val="43137"/>
                    </a:srgbClr>
                  </a:outerShdw>
                </a:effectLst>
              </a:rPr>
              <a:t>Rod Use</a:t>
            </a:r>
          </a:p>
          <a:p>
            <a:r>
              <a:rPr lang="en-US" dirty="0" smtClean="0">
                <a:effectLst>
                  <a:outerShdw blurRad="38100" dist="38100" dir="2700000" algn="tl">
                    <a:srgbClr val="000000">
                      <a:alpha val="43137"/>
                    </a:srgbClr>
                  </a:outerShdw>
                </a:effectLst>
              </a:rPr>
              <a:t>Plumb or Wave the Rod – If a rod level isn’t available, moving the rod forward and backward in front of you will allow the instrument person to read several readings on the rod. The lowest reading occurs when the rod is plumb.</a:t>
            </a:r>
            <a:endParaRPr lang="en-US"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7972865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normAutofit/>
          </a:bodyPr>
          <a:lstStyle/>
          <a:p>
            <a:pPr marL="0" indent="0">
              <a:buNone/>
            </a:pPr>
            <a:r>
              <a:rPr lang="en-US" dirty="0" smtClean="0"/>
              <a:t>			       </a:t>
            </a:r>
            <a:r>
              <a:rPr lang="en-US" u="sng" dirty="0" smtClean="0">
                <a:effectLst>
                  <a:outerShdw blurRad="38100" dist="38100" dir="2700000" algn="tl">
                    <a:srgbClr val="000000">
                      <a:alpha val="43137"/>
                    </a:srgbClr>
                  </a:outerShdw>
                </a:effectLst>
              </a:rPr>
              <a:t>Rod Use</a:t>
            </a:r>
          </a:p>
          <a:p>
            <a:r>
              <a:rPr lang="en-US" i="1" dirty="0" smtClean="0">
                <a:effectLst>
                  <a:outerShdw blurRad="38100" dist="38100" dir="2700000" algn="tl">
                    <a:srgbClr val="000000">
                      <a:alpha val="43137"/>
                    </a:srgbClr>
                  </a:outerShdw>
                </a:effectLst>
              </a:rPr>
              <a:t>Turning Point Pin </a:t>
            </a:r>
            <a:r>
              <a:rPr lang="en-US" dirty="0" smtClean="0">
                <a:effectLst>
                  <a:outerShdw blurRad="38100" dist="38100" dir="2700000" algn="tl">
                    <a:srgbClr val="000000">
                      <a:alpha val="43137"/>
                    </a:srgbClr>
                  </a:outerShdw>
                </a:effectLst>
              </a:rPr>
              <a:t>– If a solid point or surface is not available for a Turning Point; a plumb bob, rail road spike or a piece of reinforcing steel can driven into the ground and used as a turning point.</a:t>
            </a:r>
          </a:p>
        </p:txBody>
      </p:sp>
    </p:spTree>
    <p:extLst>
      <p:ext uri="{BB962C8B-B14F-4D97-AF65-F5344CB8AC3E}">
        <p14:creationId xmlns:p14="http://schemas.microsoft.com/office/powerpoint/2010/main" val="34353116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lstStyle/>
          <a:p>
            <a:pPr marL="0" indent="0">
              <a:buNone/>
            </a:pPr>
            <a:r>
              <a:rPr lang="en-US" dirty="0" smtClean="0"/>
              <a:t>		       </a:t>
            </a:r>
            <a:r>
              <a:rPr lang="en-US" u="sng" dirty="0" smtClean="0">
                <a:effectLst>
                  <a:outerShdw blurRad="38100" dist="38100" dir="2700000" algn="tl">
                    <a:srgbClr val="000000">
                      <a:alpha val="43137"/>
                    </a:srgbClr>
                  </a:outerShdw>
                </a:effectLst>
              </a:rPr>
              <a:t>Accuracy Standards</a:t>
            </a:r>
          </a:p>
          <a:p>
            <a:r>
              <a:rPr lang="en-US" dirty="0" smtClean="0">
                <a:effectLst>
                  <a:outerShdw blurRad="38100" dist="38100" dir="2700000" algn="tl">
                    <a:srgbClr val="000000">
                      <a:alpha val="43137"/>
                    </a:srgbClr>
                  </a:outerShdw>
                </a:effectLst>
              </a:rPr>
              <a:t>Balance the back sight and foresight distances to equal out any errors.</a:t>
            </a:r>
            <a:endParaRPr lang="en-US" dirty="0">
              <a:effectLst>
                <a:outerShdw blurRad="38100" dist="38100" dir="2700000" algn="tl">
                  <a:srgbClr val="000000">
                    <a:alpha val="43137"/>
                  </a:srgbClr>
                </a:outerShdw>
              </a:effectLst>
            </a:endParaRPr>
          </a:p>
        </p:txBody>
      </p:sp>
      <p:pic>
        <p:nvPicPr>
          <p:cNvPr id="12290" name="Picture 2" descr="C:\Users\jeckerle3\Desktop\Red Sta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04800"/>
            <a:ext cx="1514475"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6120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81000"/>
            <a:ext cx="8002117" cy="600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391400" y="4572000"/>
            <a:ext cx="76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19644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Chapter 7</a:t>
            </a:r>
            <a:endParaRPr lang="en-US"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lstStyle/>
          <a:p>
            <a:pPr marL="0" indent="0">
              <a:buNone/>
            </a:pPr>
            <a:r>
              <a:rPr lang="en-US" dirty="0" smtClean="0"/>
              <a:t>		</a:t>
            </a:r>
            <a:r>
              <a:rPr lang="en-US" dirty="0" smtClean="0">
                <a:latin typeface="Tahoma" panose="020B0604030504040204" pitchFamily="34" charset="0"/>
                <a:ea typeface="Tahoma" panose="020B0604030504040204" pitchFamily="34" charset="0"/>
                <a:cs typeface="Tahoma" panose="020B0604030504040204" pitchFamily="34" charset="0"/>
              </a:rPr>
              <a:t>    </a:t>
            </a:r>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Differential Leveling</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Elevation is the vertical distance above a zero datum. </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Leveling datum is generally based on mean sea level (MSL).</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 National Geodetic Survey has information about MSL bench marks.</a:t>
            </a:r>
            <a:endParaRPr lang="en-US"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71644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971550"/>
            <a:ext cx="5715000" cy="491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59458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Chapter 7</a:t>
            </a:r>
            <a:endParaRPr lang="en-US"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normAutofit fontScale="92500"/>
          </a:bodyPr>
          <a:lstStyle/>
          <a:p>
            <a:pPr marL="0" indent="0">
              <a:buNone/>
            </a:pPr>
            <a:r>
              <a:rPr lang="en-US" dirty="0" smtClean="0"/>
              <a:t>		    </a:t>
            </a:r>
            <a:r>
              <a:rPr lang="en-US" u="sng"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Differential Leveling</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If a construction site doesn’t have access to MSL monument, an elevation can be assumed. Such as 100.00 , 500.00 or 1000.00.</a:t>
            </a:r>
          </a:p>
          <a:p>
            <a:r>
              <a:rPr lang="en-US" i="1"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Bench Mark</a:t>
            </a:r>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is a permanent solid point of known elevation. Bench mark can be concrete monument with a brass disk in the middle, iron stake driven into the ground, a railroad spike driven into a tree or the top of a fire hydrant.</a:t>
            </a:r>
          </a:p>
          <a:p>
            <a:pPr marL="0" indent="0">
              <a:buNone/>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474378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928688"/>
            <a:ext cx="6667500" cy="500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89666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u="sng" dirty="0" smtClean="0">
                <a:effectLst>
                  <a:outerShdw blurRad="38100" dist="38100" dir="2700000" algn="tl">
                    <a:srgbClr val="000000">
                      <a:alpha val="43137"/>
                    </a:srgbClr>
                  </a:outerShdw>
                </a:effectLst>
              </a:rPr>
              <a:t>Basic </a:t>
            </a:r>
            <a:r>
              <a:rPr lang="en-US" u="sng" dirty="0" smtClean="0">
                <a:effectLst>
                  <a:outerShdw blurRad="38100" dist="38100" dir="2700000" algn="tl">
                    <a:srgbClr val="000000">
                      <a:alpha val="43137"/>
                    </a:srgbClr>
                  </a:outerShdw>
                </a:effectLst>
              </a:rPr>
              <a:t>Rules of Differential Leveling</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1752600"/>
            <a:ext cx="9144000" cy="5105400"/>
          </a:xfrm>
        </p:spPr>
        <p:txBody>
          <a:bodyPr/>
          <a:lstStyle/>
          <a:p>
            <a:pPr marL="514350" indent="-514350">
              <a:buFont typeface="+mj-lt"/>
              <a:buAutoNum type="arabicPeriod"/>
              <a:defRPr/>
            </a:pPr>
            <a:r>
              <a:rPr lang="en-US" sz="2800" dirty="0" smtClean="0">
                <a:effectLst>
                  <a:outerShdw blurRad="38100" dist="38100" dir="2700000" algn="tl">
                    <a:srgbClr val="000000">
                      <a:alpha val="43137"/>
                    </a:srgbClr>
                  </a:outerShdw>
                </a:effectLst>
              </a:rPr>
              <a:t>Balance length of BS and FS (300’ max)</a:t>
            </a:r>
          </a:p>
          <a:p>
            <a:pPr marL="514350" indent="-514350">
              <a:buFont typeface="+mj-lt"/>
              <a:buAutoNum type="arabicPeriod"/>
              <a:defRPr/>
            </a:pPr>
            <a:r>
              <a:rPr lang="en-US" sz="2800" dirty="0" smtClean="0">
                <a:effectLst>
                  <a:outerShdw blurRad="38100" dist="38100" dir="2700000" algn="tl">
                    <a:srgbClr val="000000">
                      <a:alpha val="43137"/>
                    </a:srgbClr>
                  </a:outerShdw>
                </a:effectLst>
              </a:rPr>
              <a:t>Make sure gun is level </a:t>
            </a:r>
          </a:p>
          <a:p>
            <a:pPr marL="514350" indent="-514350">
              <a:buFont typeface="+mj-lt"/>
              <a:buAutoNum type="arabicPeriod"/>
              <a:defRPr/>
            </a:pPr>
            <a:r>
              <a:rPr lang="en-US" sz="2800" dirty="0" smtClean="0">
                <a:effectLst>
                  <a:outerShdw blurRad="38100" dist="38100" dir="2700000" algn="tl">
                    <a:srgbClr val="000000">
                      <a:alpha val="43137"/>
                    </a:srgbClr>
                  </a:outerShdw>
                </a:effectLst>
              </a:rPr>
              <a:t>Give </a:t>
            </a:r>
            <a:r>
              <a:rPr lang="en-US" sz="2800" dirty="0" smtClean="0">
                <a:effectLst>
                  <a:outerShdw blurRad="38100" dist="38100" dir="2700000" algn="tl">
                    <a:srgbClr val="000000">
                      <a:alpha val="43137"/>
                    </a:srgbClr>
                  </a:outerShdw>
                </a:effectLst>
              </a:rPr>
              <a:t>complete description of BM’s and TBM’s</a:t>
            </a:r>
          </a:p>
          <a:p>
            <a:pPr marL="514350" indent="-514350">
              <a:buFont typeface="+mj-lt"/>
              <a:buAutoNum type="arabicPeriod"/>
              <a:defRPr/>
            </a:pPr>
            <a:r>
              <a:rPr lang="en-US" sz="2800" dirty="0" smtClean="0">
                <a:effectLst>
                  <a:outerShdw blurRad="38100" dist="38100" dir="2700000" algn="tl">
                    <a:srgbClr val="000000">
                      <a:alpha val="43137"/>
                    </a:srgbClr>
                  </a:outerShdw>
                </a:effectLst>
              </a:rPr>
              <a:t>Have rod </a:t>
            </a:r>
            <a:r>
              <a:rPr lang="en-US" sz="2800" dirty="0" smtClean="0">
                <a:effectLst>
                  <a:outerShdw blurRad="38100" dist="38100" dir="2700000" algn="tl">
                    <a:srgbClr val="000000">
                      <a:alpha val="43137"/>
                    </a:srgbClr>
                  </a:outerShdw>
                </a:effectLst>
              </a:rPr>
              <a:t>rocked or use rod level</a:t>
            </a:r>
            <a:endParaRPr lang="en-US" sz="2800" dirty="0" smtClean="0">
              <a:effectLst>
                <a:outerShdw blurRad="38100" dist="38100" dir="2700000" algn="tl">
                  <a:srgbClr val="000000">
                    <a:alpha val="43137"/>
                  </a:srgbClr>
                </a:outerShdw>
              </a:effectLst>
            </a:endParaRPr>
          </a:p>
          <a:p>
            <a:pPr marL="514350" indent="-514350">
              <a:buFont typeface="+mj-lt"/>
              <a:buAutoNum type="arabicPeriod"/>
              <a:defRPr/>
            </a:pPr>
            <a:r>
              <a:rPr lang="en-US" sz="2800" dirty="0" smtClean="0">
                <a:effectLst>
                  <a:outerShdw blurRad="38100" dist="38100" dir="2700000" algn="tl">
                    <a:srgbClr val="000000">
                      <a:alpha val="43137"/>
                    </a:srgbClr>
                  </a:outerShdw>
                </a:effectLst>
              </a:rPr>
              <a:t>Make sure turning points are solid</a:t>
            </a:r>
          </a:p>
        </p:txBody>
      </p:sp>
    </p:spTree>
    <p:extLst>
      <p:ext uri="{BB962C8B-B14F-4D97-AF65-F5344CB8AC3E}">
        <p14:creationId xmlns:p14="http://schemas.microsoft.com/office/powerpoint/2010/main" val="27624685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effectLst>
                  <a:outerShdw blurRad="38100" dist="38100" dir="2700000" algn="tl">
                    <a:srgbClr val="000000">
                      <a:alpha val="43137"/>
                    </a:srgbClr>
                  </a:outerShdw>
                </a:effectLst>
              </a:rPr>
              <a:t>Chapter 7</a:t>
            </a:r>
            <a:br>
              <a:rPr lang="en-US"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	             </a:t>
            </a:r>
            <a:r>
              <a:rPr lang="en-US" u="sng" dirty="0" smtClean="0">
                <a:effectLst>
                  <a:outerShdw blurRad="38100" dist="38100" dir="2700000" algn="tl">
                    <a:srgbClr val="000000">
                      <a:alpha val="43137"/>
                    </a:srgbClr>
                  </a:outerShdw>
                </a:effectLst>
              </a:rPr>
              <a:t>Differential Leveling</a:t>
            </a:r>
          </a:p>
          <a:p>
            <a:r>
              <a:rPr lang="en-US" i="1" dirty="0" smtClean="0">
                <a:effectLst>
                  <a:outerShdw blurRad="38100" dist="38100" dir="2700000" algn="tl">
                    <a:srgbClr val="000000">
                      <a:alpha val="43137"/>
                    </a:srgbClr>
                  </a:outerShdw>
                </a:effectLst>
              </a:rPr>
              <a:t>Back Site (BS) </a:t>
            </a:r>
            <a:r>
              <a:rPr lang="en-US" dirty="0" smtClean="0">
                <a:effectLst>
                  <a:outerShdw blurRad="38100" dist="38100" dir="2700000" algn="tl">
                    <a:srgbClr val="000000">
                      <a:alpha val="43137"/>
                    </a:srgbClr>
                  </a:outerShdw>
                </a:effectLst>
              </a:rPr>
              <a:t>– is a reading on a rod where a rod held on an </a:t>
            </a:r>
            <a:r>
              <a:rPr lang="en-US" u="sng" dirty="0" smtClean="0">
                <a:effectLst>
                  <a:outerShdw blurRad="38100" dist="38100" dir="2700000" algn="tl">
                    <a:srgbClr val="000000">
                      <a:alpha val="43137"/>
                    </a:srgbClr>
                  </a:outerShdw>
                </a:effectLst>
              </a:rPr>
              <a:t>elevation that is known</a:t>
            </a:r>
            <a:r>
              <a:rPr lang="en-US" dirty="0" smtClean="0">
                <a:effectLst>
                  <a:outerShdw blurRad="38100" dist="38100" dir="2700000" algn="tl">
                    <a:srgbClr val="000000">
                      <a:alpha val="43137"/>
                    </a:srgbClr>
                  </a:outerShdw>
                </a:effectLst>
              </a:rPr>
              <a:t>.</a:t>
            </a:r>
          </a:p>
          <a:p>
            <a:r>
              <a:rPr lang="en-US" i="1" dirty="0" smtClean="0">
                <a:effectLst>
                  <a:outerShdw blurRad="38100" dist="38100" dir="2700000" algn="tl">
                    <a:srgbClr val="000000">
                      <a:alpha val="43137"/>
                    </a:srgbClr>
                  </a:outerShdw>
                </a:effectLst>
              </a:rPr>
              <a:t>Height of Instrument (HI) </a:t>
            </a:r>
            <a:r>
              <a:rPr lang="en-US" dirty="0" smtClean="0">
                <a:effectLst>
                  <a:outerShdw blurRad="38100" dist="38100" dir="2700000" algn="tl">
                    <a:srgbClr val="000000">
                      <a:alpha val="43137"/>
                    </a:srgbClr>
                  </a:outerShdw>
                </a:effectLst>
              </a:rPr>
              <a:t>– is the elevation of the line of sight of the instrument. This height of instrument is computed by adding the back site to a know elevation. </a:t>
            </a:r>
            <a:r>
              <a:rPr lang="en-US" b="1" u="sng" dirty="0" smtClean="0">
                <a:effectLst>
                  <a:outerShdw blurRad="38100" dist="38100" dir="2700000" algn="tl">
                    <a:srgbClr val="000000">
                      <a:alpha val="43137"/>
                    </a:srgbClr>
                  </a:outerShdw>
                </a:effectLst>
              </a:rPr>
              <a:t>HI = BS + Elevation</a:t>
            </a:r>
            <a:r>
              <a:rPr lang="en-US" dirty="0" smtClean="0">
                <a:effectLst>
                  <a:outerShdw blurRad="38100" dist="38100" dir="2700000" algn="tl">
                    <a:srgbClr val="000000">
                      <a:alpha val="43137"/>
                    </a:srgbClr>
                  </a:outerShdw>
                </a:effectLst>
              </a:rPr>
              <a:t>.</a:t>
            </a:r>
          </a:p>
          <a:p>
            <a:r>
              <a:rPr lang="en-US" i="1" dirty="0" smtClean="0">
                <a:effectLst>
                  <a:outerShdw blurRad="38100" dist="38100" dir="2700000" algn="tl">
                    <a:srgbClr val="000000">
                      <a:alpha val="43137"/>
                    </a:srgbClr>
                  </a:outerShdw>
                </a:effectLst>
              </a:rPr>
              <a:t>Foresight (FS) </a:t>
            </a:r>
            <a:r>
              <a:rPr lang="en-US" dirty="0" smtClean="0">
                <a:effectLst>
                  <a:outerShdw blurRad="38100" dist="38100" dir="2700000" algn="tl">
                    <a:srgbClr val="000000">
                      <a:alpha val="43137"/>
                    </a:srgbClr>
                  </a:outerShdw>
                </a:effectLst>
              </a:rPr>
              <a:t>– a reading on a rod held on a point whose </a:t>
            </a:r>
            <a:r>
              <a:rPr lang="en-US" u="sng" dirty="0" smtClean="0">
                <a:effectLst>
                  <a:outerShdw blurRad="38100" dist="38100" dir="2700000" algn="tl">
                    <a:srgbClr val="000000">
                      <a:alpha val="43137"/>
                    </a:srgbClr>
                  </a:outerShdw>
                </a:effectLst>
              </a:rPr>
              <a:t>elevation is unknown</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62705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Chapter 7</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None/>
            </a:pPr>
            <a:r>
              <a:rPr lang="en-US" dirty="0" smtClean="0"/>
              <a:t>		   </a:t>
            </a:r>
            <a:r>
              <a:rPr lang="en-US" u="sng" dirty="0" smtClean="0">
                <a:effectLst>
                  <a:outerShdw blurRad="38100" dist="38100" dir="2700000" algn="tl">
                    <a:srgbClr val="000000">
                      <a:alpha val="43137"/>
                    </a:srgbClr>
                  </a:outerShdw>
                </a:effectLst>
              </a:rPr>
              <a:t>Differential Leveling</a:t>
            </a:r>
          </a:p>
          <a:p>
            <a:r>
              <a:rPr lang="en-US" i="1" dirty="0" smtClean="0">
                <a:effectLst>
                  <a:outerShdw blurRad="38100" dist="38100" dir="2700000" algn="tl">
                    <a:srgbClr val="000000">
                      <a:alpha val="43137"/>
                    </a:srgbClr>
                  </a:outerShdw>
                </a:effectLst>
              </a:rPr>
              <a:t>Turning Point </a:t>
            </a:r>
            <a:r>
              <a:rPr lang="en-US" dirty="0" smtClean="0">
                <a:effectLst>
                  <a:outerShdw blurRad="38100" dist="38100" dir="2700000" algn="tl">
                    <a:srgbClr val="000000">
                      <a:alpha val="43137"/>
                    </a:srgbClr>
                  </a:outerShdw>
                </a:effectLst>
              </a:rPr>
              <a:t>– is a point used in differential leveling on which to temporarily transfer the elevation from the Height of Instrument (HI). The turning point elevation is computed by subtracting the foresight from the height of the instrument.</a:t>
            </a:r>
          </a:p>
          <a:p>
            <a:r>
              <a:rPr lang="en-US" b="1" u="sng" dirty="0" smtClean="0">
                <a:effectLst>
                  <a:outerShdw blurRad="38100" dist="38100" dir="2700000" algn="tl">
                    <a:srgbClr val="000000">
                      <a:alpha val="43137"/>
                    </a:srgbClr>
                  </a:outerShdw>
                </a:effectLst>
              </a:rPr>
              <a:t>TP = HI – FS</a:t>
            </a:r>
            <a:r>
              <a:rPr lang="en-US" dirty="0" smtClean="0">
                <a:effectLst>
                  <a:outerShdw blurRad="38100" dist="38100" dir="2700000" algn="tl">
                    <a:srgbClr val="000000">
                      <a:alpha val="43137"/>
                    </a:srgbClr>
                  </a:outerShdw>
                </a:effectLst>
              </a:rPr>
              <a:t>.</a:t>
            </a:r>
          </a:p>
          <a:p>
            <a:pPr marL="0" indent="0">
              <a:buNone/>
            </a:pPr>
            <a:endParaRPr lang="en-US" dirty="0"/>
          </a:p>
        </p:txBody>
      </p:sp>
    </p:spTree>
    <p:extLst>
      <p:ext uri="{BB962C8B-B14F-4D97-AF65-F5344CB8AC3E}">
        <p14:creationId xmlns:p14="http://schemas.microsoft.com/office/powerpoint/2010/main" val="42083437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932" t="10474" r="12071"/>
          <a:stretch/>
        </p:blipFill>
        <p:spPr>
          <a:xfrm>
            <a:off x="699752" y="58481"/>
            <a:ext cx="7668047" cy="6607914"/>
          </a:xfrm>
          <a:prstGeom prst="rect">
            <a:avLst/>
          </a:prstGeom>
        </p:spPr>
      </p:pic>
    </p:spTree>
    <p:extLst>
      <p:ext uri="{BB962C8B-B14F-4D97-AF65-F5344CB8AC3E}">
        <p14:creationId xmlns:p14="http://schemas.microsoft.com/office/powerpoint/2010/main" val="18165394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t="10248" r="11883"/>
          <a:stretch/>
        </p:blipFill>
        <p:spPr>
          <a:xfrm>
            <a:off x="609600" y="182446"/>
            <a:ext cx="7917519" cy="6675554"/>
          </a:xfrm>
          <a:prstGeom prst="rect">
            <a:avLst/>
          </a:prstGeom>
        </p:spPr>
      </p:pic>
    </p:spTree>
    <p:extLst>
      <p:ext uri="{BB962C8B-B14F-4D97-AF65-F5344CB8AC3E}">
        <p14:creationId xmlns:p14="http://schemas.microsoft.com/office/powerpoint/2010/main" val="17963916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556" t="9794" r="12071" b="-4383"/>
          <a:stretch/>
        </p:blipFill>
        <p:spPr>
          <a:xfrm>
            <a:off x="990600" y="152400"/>
            <a:ext cx="7109146" cy="6444568"/>
          </a:xfrm>
          <a:prstGeom prst="rect">
            <a:avLst/>
          </a:prstGeom>
        </p:spPr>
      </p:pic>
    </p:spTree>
    <p:extLst>
      <p:ext uri="{BB962C8B-B14F-4D97-AF65-F5344CB8AC3E}">
        <p14:creationId xmlns:p14="http://schemas.microsoft.com/office/powerpoint/2010/main" val="14671343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744" t="10248" r="12259"/>
          <a:stretch/>
        </p:blipFill>
        <p:spPr>
          <a:xfrm>
            <a:off x="762000" y="152400"/>
            <a:ext cx="7609062" cy="6573637"/>
          </a:xfrm>
          <a:prstGeom prst="rect">
            <a:avLst/>
          </a:prstGeom>
        </p:spPr>
      </p:pic>
    </p:spTree>
    <p:extLst>
      <p:ext uri="{BB962C8B-B14F-4D97-AF65-F5344CB8AC3E}">
        <p14:creationId xmlns:p14="http://schemas.microsoft.com/office/powerpoint/2010/main" val="37922542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369" t="9340" r="11695" b="32501"/>
          <a:stretch/>
        </p:blipFill>
        <p:spPr>
          <a:xfrm>
            <a:off x="1848629" y="3487558"/>
            <a:ext cx="5962904" cy="3302089"/>
          </a:xfrm>
          <a:prstGeom prst="rect">
            <a:avLst/>
          </a:prstGeom>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93" b="40545"/>
          <a:stretch/>
        </p:blipFill>
        <p:spPr bwMode="auto">
          <a:xfrm>
            <a:off x="1721359" y="152399"/>
            <a:ext cx="6370642" cy="3321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6822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556" t="9567" r="12260"/>
          <a:stretch/>
        </p:blipFill>
        <p:spPr>
          <a:xfrm>
            <a:off x="609600" y="34344"/>
            <a:ext cx="7625608" cy="6623515"/>
          </a:xfrm>
          <a:prstGeom prst="rect">
            <a:avLst/>
          </a:prstGeom>
        </p:spPr>
      </p:pic>
    </p:spTree>
    <p:extLst>
      <p:ext uri="{BB962C8B-B14F-4D97-AF65-F5344CB8AC3E}">
        <p14:creationId xmlns:p14="http://schemas.microsoft.com/office/powerpoint/2010/main" val="988022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946" t="9568" r="11695" b="35071"/>
          <a:stretch/>
        </p:blipFill>
        <p:spPr>
          <a:xfrm>
            <a:off x="1447800" y="3505200"/>
            <a:ext cx="5854738" cy="3143228"/>
          </a:xfrm>
          <a:prstGeom prst="rect">
            <a:avLst/>
          </a:prstGeom>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40729"/>
          <a:stretch/>
        </p:blipFill>
        <p:spPr bwMode="auto">
          <a:xfrm>
            <a:off x="1143000" y="148651"/>
            <a:ext cx="6253941" cy="3217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20180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1029" t="23064" r="15092" b="9974"/>
          <a:stretch/>
        </p:blipFill>
        <p:spPr>
          <a:xfrm>
            <a:off x="2590800" y="3124200"/>
            <a:ext cx="5067300" cy="3801897"/>
          </a:xfrm>
          <a:prstGeom prst="rect">
            <a:avLst/>
          </a:prstGeom>
        </p:spPr>
      </p:pic>
      <p:pic>
        <p:nvPicPr>
          <p:cNvPr id="3" name="Picture 2" descr="D I G I T A L S U R V E Y O R - Windows Internet Explore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369" t="9340" r="11695" b="32501"/>
          <a:stretch/>
        </p:blipFill>
        <p:spPr>
          <a:xfrm>
            <a:off x="1848629" y="-245132"/>
            <a:ext cx="5962904" cy="3302089"/>
          </a:xfrm>
          <a:prstGeom prst="rect">
            <a:avLst/>
          </a:prstGeom>
        </p:spPr>
      </p:pic>
    </p:spTree>
    <p:extLst>
      <p:ext uri="{BB962C8B-B14F-4D97-AF65-F5344CB8AC3E}">
        <p14:creationId xmlns:p14="http://schemas.microsoft.com/office/powerpoint/2010/main" val="6967662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743" t="10474" r="10570"/>
          <a:stretch/>
        </p:blipFill>
        <p:spPr>
          <a:xfrm>
            <a:off x="761999" y="152400"/>
            <a:ext cx="7698451" cy="6506254"/>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28600"/>
            <a:ext cx="75565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9424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lstStyle/>
          <a:p>
            <a:pPr marL="0" indent="0">
              <a:buNone/>
            </a:pPr>
            <a:r>
              <a:rPr lang="en-US" dirty="0" smtClean="0"/>
              <a:t>		           </a:t>
            </a:r>
            <a:r>
              <a:rPr lang="en-US" u="sng" dirty="0" smtClean="0">
                <a:effectLst>
                  <a:outerShdw blurRad="38100" dist="38100" dir="2700000" algn="tl">
                    <a:srgbClr val="000000">
                      <a:alpha val="43137"/>
                    </a:srgbClr>
                  </a:outerShdw>
                </a:effectLst>
              </a:rPr>
              <a:t>Profile Leveling</a:t>
            </a:r>
          </a:p>
          <a:p>
            <a:r>
              <a:rPr lang="en-US" i="1" dirty="0" smtClean="0">
                <a:effectLst>
                  <a:outerShdw blurRad="38100" dist="38100" dir="2700000" algn="tl">
                    <a:srgbClr val="000000">
                      <a:alpha val="43137"/>
                    </a:srgbClr>
                  </a:outerShdw>
                </a:effectLst>
              </a:rPr>
              <a:t>Profile Leveling - </a:t>
            </a:r>
            <a:r>
              <a:rPr lang="en-US" dirty="0" smtClean="0">
                <a:effectLst>
                  <a:outerShdw blurRad="38100" dist="38100" dir="2700000" algn="tl">
                    <a:srgbClr val="000000">
                      <a:alpha val="43137"/>
                    </a:srgbClr>
                  </a:outerShdw>
                </a:effectLst>
              </a:rPr>
              <a:t>is the process where elevation shots are taken in order to get picture and general slope of an area of ground. </a:t>
            </a:r>
          </a:p>
          <a:p>
            <a:r>
              <a:rPr lang="en-US" dirty="0" smtClean="0">
                <a:effectLst>
                  <a:outerShdw blurRad="38100" dist="38100" dir="2700000" algn="tl">
                    <a:srgbClr val="000000">
                      <a:alpha val="43137"/>
                    </a:srgbClr>
                  </a:outerShdw>
                </a:effectLst>
              </a:rPr>
              <a:t>Profile elevations are utilized in the geometric design of roadways, sewers and bridges.</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50068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pic>
        <p:nvPicPr>
          <p:cNvPr id="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7457883" cy="2979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48560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	    </a:t>
            </a:r>
            <a:r>
              <a:rPr lang="en-US" u="sng" dirty="0" smtClean="0">
                <a:effectLst>
                  <a:outerShdw blurRad="38100" dist="38100" dir="2700000" algn="tl">
                    <a:srgbClr val="000000">
                      <a:alpha val="43137"/>
                    </a:srgbClr>
                  </a:outerShdw>
                </a:effectLst>
              </a:rPr>
              <a:t>Procedure for Profile Leveling</a:t>
            </a:r>
          </a:p>
          <a:p>
            <a:r>
              <a:rPr lang="en-US" dirty="0" smtClean="0">
                <a:effectLst>
                  <a:outerShdw blurRad="38100" dist="38100" dir="2700000" algn="tl">
                    <a:srgbClr val="000000">
                      <a:alpha val="43137"/>
                    </a:srgbClr>
                  </a:outerShdw>
                </a:effectLst>
              </a:rPr>
              <a:t> Establish profile points on a line with a chain, EDM or theodolite. </a:t>
            </a:r>
          </a:p>
          <a:p>
            <a:r>
              <a:rPr lang="en-US" dirty="0" smtClean="0">
                <a:effectLst>
                  <a:outerShdw blurRad="38100" dist="38100" dir="2700000" algn="tl">
                    <a:srgbClr val="000000">
                      <a:alpha val="43137"/>
                    </a:srgbClr>
                  </a:outerShdw>
                </a:effectLst>
              </a:rPr>
              <a:t>Profile points should be taken at regular intervals like 25 ft., 50 ft. or 100 ft. depending on the length or what’s required for the profile. </a:t>
            </a:r>
          </a:p>
          <a:p>
            <a:r>
              <a:rPr lang="en-US" dirty="0" smtClean="0">
                <a:effectLst>
                  <a:outerShdw blurRad="38100" dist="38100" dir="2700000" algn="tl">
                    <a:srgbClr val="000000">
                      <a:alpha val="43137"/>
                    </a:srgbClr>
                  </a:outerShdw>
                </a:effectLst>
              </a:rPr>
              <a:t>Profile points should be marked with a stake or hub. </a:t>
            </a:r>
          </a:p>
          <a:p>
            <a:r>
              <a:rPr lang="en-US" dirty="0" smtClean="0">
                <a:effectLst>
                  <a:outerShdw blurRad="38100" dist="38100" dir="2700000" algn="tl">
                    <a:srgbClr val="000000">
                      <a:alpha val="43137"/>
                    </a:srgbClr>
                  </a:outerShdw>
                </a:effectLst>
              </a:rPr>
              <a:t>Information regarding stationing and elevation shot should be marked on a lath adjacent the stake or hub.</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439319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	       </a:t>
            </a:r>
            <a:r>
              <a:rPr lang="en-US" u="sng" dirty="0" smtClean="0">
                <a:effectLst>
                  <a:outerShdw blurRad="38100" dist="38100" dir="2700000" algn="tl">
                    <a:srgbClr val="000000">
                      <a:alpha val="43137"/>
                    </a:srgbClr>
                  </a:outerShdw>
                </a:effectLst>
              </a:rPr>
              <a:t>Procedure </a:t>
            </a:r>
            <a:r>
              <a:rPr lang="en-US" u="sng" dirty="0">
                <a:effectLst>
                  <a:outerShdw blurRad="38100" dist="38100" dir="2700000" algn="tl">
                    <a:srgbClr val="000000">
                      <a:alpha val="43137"/>
                    </a:srgbClr>
                  </a:outerShdw>
                </a:effectLst>
              </a:rPr>
              <a:t>for Profile </a:t>
            </a:r>
            <a:r>
              <a:rPr lang="en-US" u="sng" dirty="0" smtClean="0">
                <a:effectLst>
                  <a:outerShdw blurRad="38100" dist="38100" dir="2700000" algn="tl">
                    <a:srgbClr val="000000">
                      <a:alpha val="43137"/>
                    </a:srgbClr>
                  </a:outerShdw>
                </a:effectLst>
              </a:rPr>
              <a:t>Leveling</a:t>
            </a:r>
          </a:p>
          <a:p>
            <a:r>
              <a:rPr lang="en-US" dirty="0" smtClean="0">
                <a:effectLst>
                  <a:outerShdw blurRad="38100" dist="38100" dir="2700000" algn="tl">
                    <a:srgbClr val="000000">
                      <a:alpha val="43137"/>
                    </a:srgbClr>
                  </a:outerShdw>
                </a:effectLst>
              </a:rPr>
              <a:t> Locate a bench mark and tie into the end of the leveling loop. </a:t>
            </a:r>
          </a:p>
          <a:p>
            <a:r>
              <a:rPr lang="en-US" dirty="0" smtClean="0">
                <a:effectLst>
                  <a:outerShdw blurRad="38100" dist="38100" dir="2700000" algn="tl">
                    <a:srgbClr val="000000">
                      <a:alpha val="43137"/>
                    </a:srgbClr>
                  </a:outerShdw>
                </a:effectLst>
              </a:rPr>
              <a:t>Back sight and foresight distances should be approximately equal distance. Maximum sight distance should be 150 ft. in order to reduce errors.</a:t>
            </a:r>
          </a:p>
          <a:p>
            <a:r>
              <a:rPr lang="en-US" dirty="0" smtClean="0">
                <a:effectLst>
                  <a:outerShdw blurRad="38100" dist="38100" dir="2700000" algn="tl">
                    <a:srgbClr val="000000">
                      <a:alpha val="43137"/>
                    </a:srgbClr>
                  </a:outerShdw>
                </a:effectLst>
              </a:rPr>
              <a:t> Read and record to the nearest 0.01 ft. (hundredth) the back sight to the bench mark. </a:t>
            </a:r>
          </a:p>
          <a:p>
            <a:r>
              <a:rPr lang="en-US" dirty="0" smtClean="0">
                <a:effectLst>
                  <a:outerShdw blurRad="38100" dist="38100" dir="2700000" algn="tl">
                    <a:srgbClr val="000000">
                      <a:alpha val="43137"/>
                    </a:srgbClr>
                  </a:outerShdw>
                </a:effectLst>
              </a:rPr>
              <a:t>Determine the height of instrument elevation. </a:t>
            </a:r>
            <a:r>
              <a:rPr lang="en-US" b="1" u="sng" dirty="0">
                <a:effectLst>
                  <a:outerShdw blurRad="38100" dist="38100" dir="2700000" algn="tl">
                    <a:srgbClr val="000000">
                      <a:alpha val="43137"/>
                    </a:srgbClr>
                  </a:outerShdw>
                </a:effectLst>
              </a:rPr>
              <a:t>HI = BS + </a:t>
            </a:r>
            <a:r>
              <a:rPr lang="en-US" b="1" u="sng" dirty="0" smtClean="0">
                <a:effectLst>
                  <a:outerShdw blurRad="38100" dist="38100" dir="2700000" algn="tl">
                    <a:srgbClr val="000000">
                      <a:alpha val="43137"/>
                    </a:srgbClr>
                  </a:outerShdw>
                </a:effectLst>
              </a:rPr>
              <a:t>Bench Mark Elevation</a:t>
            </a:r>
            <a:endParaRPr lang="en-US"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12039427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Chapter 7</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	     </a:t>
            </a:r>
            <a:r>
              <a:rPr lang="en-US" sz="3600" u="sng" dirty="0" smtClean="0">
                <a:effectLst>
                  <a:outerShdw blurRad="38100" dist="38100" dir="2700000" algn="tl">
                    <a:srgbClr val="000000">
                      <a:alpha val="43137"/>
                    </a:srgbClr>
                  </a:outerShdw>
                </a:effectLst>
              </a:rPr>
              <a:t>Procedure </a:t>
            </a:r>
            <a:r>
              <a:rPr lang="en-US" sz="3600" u="sng" dirty="0">
                <a:effectLst>
                  <a:outerShdw blurRad="38100" dist="38100" dir="2700000" algn="tl">
                    <a:srgbClr val="000000">
                      <a:alpha val="43137"/>
                    </a:srgbClr>
                  </a:outerShdw>
                </a:effectLst>
              </a:rPr>
              <a:t>for Profile </a:t>
            </a:r>
            <a:r>
              <a:rPr lang="en-US" sz="3600" u="sng" dirty="0" smtClean="0">
                <a:effectLst>
                  <a:outerShdw blurRad="38100" dist="38100" dir="2700000" algn="tl">
                    <a:srgbClr val="000000">
                      <a:alpha val="43137"/>
                    </a:srgbClr>
                  </a:outerShdw>
                </a:effectLst>
              </a:rPr>
              <a:t>Leveling</a:t>
            </a:r>
          </a:p>
          <a:p>
            <a:r>
              <a:rPr lang="en-US" sz="3600" dirty="0" smtClean="0">
                <a:effectLst>
                  <a:outerShdw blurRad="38100" dist="38100" dir="2700000" algn="tl">
                    <a:srgbClr val="000000">
                      <a:alpha val="43137"/>
                    </a:srgbClr>
                  </a:outerShdw>
                </a:effectLst>
              </a:rPr>
              <a:t>Advance the rod person to the pre-determined profile points. </a:t>
            </a:r>
          </a:p>
          <a:p>
            <a:r>
              <a:rPr lang="en-US" sz="3600" dirty="0" smtClean="0">
                <a:effectLst>
                  <a:outerShdw blurRad="38100" dist="38100" dir="2700000" algn="tl">
                    <a:srgbClr val="000000">
                      <a:alpha val="43137"/>
                    </a:srgbClr>
                  </a:outerShdw>
                </a:effectLst>
              </a:rPr>
              <a:t>Read and record each profile point to nearest 0.01 ft. (hundredth). </a:t>
            </a:r>
          </a:p>
          <a:p>
            <a:r>
              <a:rPr lang="en-US" sz="3600" dirty="0" smtClean="0">
                <a:effectLst>
                  <a:outerShdw blurRad="38100" dist="38100" dir="2700000" algn="tl">
                    <a:srgbClr val="000000">
                      <a:alpha val="43137"/>
                    </a:srgbClr>
                  </a:outerShdw>
                </a:effectLst>
              </a:rPr>
              <a:t>Repeat this process until a turning point is needed.</a:t>
            </a:r>
          </a:p>
          <a:p>
            <a:pPr marL="0" indent="0">
              <a:buNone/>
            </a:pPr>
            <a:endParaRPr lang="en-US" dirty="0" smtClean="0"/>
          </a:p>
          <a:p>
            <a:pPr marL="0" indent="0">
              <a:buNone/>
            </a:pPr>
            <a:r>
              <a:rPr lang="en-US" dirty="0" smtClean="0"/>
              <a:t/>
            </a:r>
            <a:br>
              <a:rPr lang="en-US" dirty="0" smtClean="0"/>
            </a:br>
            <a:endParaRPr lang="en-US" dirty="0"/>
          </a:p>
        </p:txBody>
      </p:sp>
    </p:spTree>
    <p:extLst>
      <p:ext uri="{BB962C8B-B14F-4D97-AF65-F5344CB8AC3E}">
        <p14:creationId xmlns:p14="http://schemas.microsoft.com/office/powerpoint/2010/main" val="14875010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normAutofit lnSpcReduction="10000"/>
          </a:bodyPr>
          <a:lstStyle/>
          <a:p>
            <a:pPr marL="0" indent="0">
              <a:buNone/>
            </a:pPr>
            <a:r>
              <a:rPr lang="en-US" dirty="0" smtClean="0"/>
              <a:t>	     </a:t>
            </a:r>
            <a:r>
              <a:rPr lang="en-US" u="sng" dirty="0" smtClean="0">
                <a:effectLst>
                  <a:outerShdw blurRad="38100" dist="38100" dir="2700000" algn="tl">
                    <a:srgbClr val="000000">
                      <a:alpha val="43137"/>
                    </a:srgbClr>
                  </a:outerShdw>
                </a:effectLst>
              </a:rPr>
              <a:t>Procedure </a:t>
            </a:r>
            <a:r>
              <a:rPr lang="en-US" u="sng" dirty="0">
                <a:effectLst>
                  <a:outerShdw blurRad="38100" dist="38100" dir="2700000" algn="tl">
                    <a:srgbClr val="000000">
                      <a:alpha val="43137"/>
                    </a:srgbClr>
                  </a:outerShdw>
                </a:effectLst>
              </a:rPr>
              <a:t>for Profile </a:t>
            </a:r>
            <a:r>
              <a:rPr lang="en-US" u="sng" dirty="0" smtClean="0">
                <a:effectLst>
                  <a:outerShdw blurRad="38100" dist="38100" dir="2700000" algn="tl">
                    <a:srgbClr val="000000">
                      <a:alpha val="43137"/>
                    </a:srgbClr>
                  </a:outerShdw>
                </a:effectLst>
              </a:rPr>
              <a:t>Leveling</a:t>
            </a:r>
          </a:p>
          <a:p>
            <a:r>
              <a:rPr lang="en-US" dirty="0" smtClean="0">
                <a:effectLst>
                  <a:outerShdw blurRad="38100" dist="38100" dir="2700000" algn="tl">
                    <a:srgbClr val="000000">
                      <a:alpha val="43137"/>
                    </a:srgbClr>
                  </a:outerShdw>
                </a:effectLst>
              </a:rPr>
              <a:t>If </a:t>
            </a:r>
            <a:r>
              <a:rPr lang="en-US" dirty="0">
                <a:effectLst>
                  <a:outerShdw blurRad="38100" dist="38100" dir="2700000" algn="tl">
                    <a:srgbClr val="000000">
                      <a:alpha val="43137"/>
                    </a:srgbClr>
                  </a:outerShdw>
                </a:effectLst>
              </a:rPr>
              <a:t>a turning point is needed the rod person should select a turning point that is approximately equal distance from the instrument as the back sight. </a:t>
            </a: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Read </a:t>
            </a:r>
            <a:r>
              <a:rPr lang="en-US" dirty="0">
                <a:effectLst>
                  <a:outerShdw blurRad="38100" dist="38100" dir="2700000" algn="tl">
                    <a:srgbClr val="000000">
                      <a:alpha val="43137"/>
                    </a:srgbClr>
                  </a:outerShdw>
                </a:effectLst>
              </a:rPr>
              <a:t>and record the foresight to nearest 0.01 ft. (hundredth). </a:t>
            </a: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Calculate </a:t>
            </a:r>
            <a:r>
              <a:rPr lang="en-US" dirty="0">
                <a:effectLst>
                  <a:outerShdw blurRad="38100" dist="38100" dir="2700000" algn="tl">
                    <a:srgbClr val="000000">
                      <a:alpha val="43137"/>
                    </a:srgbClr>
                  </a:outerShdw>
                </a:effectLst>
              </a:rPr>
              <a:t>the elevation of the turning point. </a:t>
            </a:r>
            <a:r>
              <a:rPr lang="en-US" b="1" u="sng" dirty="0">
                <a:effectLst>
                  <a:outerShdw blurRad="38100" dist="38100" dir="2700000" algn="tl">
                    <a:srgbClr val="000000">
                      <a:alpha val="43137"/>
                    </a:srgbClr>
                  </a:outerShdw>
                </a:effectLst>
              </a:rPr>
              <a:t>TP = HI – FS</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40365073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	        </a:t>
            </a:r>
            <a:r>
              <a:rPr lang="en-US" u="sng" dirty="0" smtClean="0">
                <a:effectLst>
                  <a:outerShdw blurRad="38100" dist="38100" dir="2700000" algn="tl">
                    <a:srgbClr val="000000">
                      <a:alpha val="43137"/>
                    </a:srgbClr>
                  </a:outerShdw>
                </a:effectLst>
              </a:rPr>
              <a:t>Procedure </a:t>
            </a:r>
            <a:r>
              <a:rPr lang="en-US" u="sng" dirty="0">
                <a:effectLst>
                  <a:outerShdw blurRad="38100" dist="38100" dir="2700000" algn="tl">
                    <a:srgbClr val="000000">
                      <a:alpha val="43137"/>
                    </a:srgbClr>
                  </a:outerShdw>
                </a:effectLst>
              </a:rPr>
              <a:t>for Profile </a:t>
            </a:r>
            <a:r>
              <a:rPr lang="en-US" u="sng" dirty="0" smtClean="0">
                <a:effectLst>
                  <a:outerShdw blurRad="38100" dist="38100" dir="2700000" algn="tl">
                    <a:srgbClr val="000000">
                      <a:alpha val="43137"/>
                    </a:srgbClr>
                  </a:outerShdw>
                </a:effectLst>
              </a:rPr>
              <a:t>Leveling</a:t>
            </a:r>
          </a:p>
          <a:p>
            <a:r>
              <a:rPr lang="en-US" dirty="0" smtClean="0">
                <a:effectLst>
                  <a:outerShdw blurRad="38100" dist="38100" dir="2700000" algn="tl">
                    <a:srgbClr val="000000">
                      <a:alpha val="43137"/>
                    </a:srgbClr>
                  </a:outerShdw>
                </a:effectLst>
              </a:rPr>
              <a:t>After determining the elevation of the turning point, repeat Steps 3 and 4 until all the profile elevations have been read.</a:t>
            </a:r>
          </a:p>
          <a:p>
            <a:r>
              <a:rPr lang="en-US" dirty="0" smtClean="0">
                <a:effectLst>
                  <a:outerShdw blurRad="38100" dist="38100" dir="2700000" algn="tl">
                    <a:srgbClr val="000000">
                      <a:alpha val="43137"/>
                    </a:srgbClr>
                  </a:outerShdw>
                </a:effectLst>
              </a:rPr>
              <a:t> After completion of the profile elevations close the loop by having the rod person go back to the original bench mark or another bench mark of known elevation. </a:t>
            </a:r>
          </a:p>
          <a:p>
            <a:r>
              <a:rPr lang="en-US" dirty="0" smtClean="0">
                <a:effectLst>
                  <a:outerShdw blurRad="38100" dist="38100" dir="2700000" algn="tl">
                    <a:srgbClr val="000000">
                      <a:alpha val="43137"/>
                    </a:srgbClr>
                  </a:outerShdw>
                </a:effectLst>
              </a:rPr>
              <a:t>Read the rod and subtract the reading from the height of instrument. </a:t>
            </a:r>
          </a:p>
          <a:p>
            <a:r>
              <a:rPr lang="en-US" dirty="0" smtClean="0">
                <a:effectLst>
                  <a:outerShdw blurRad="38100" dist="38100" dir="2700000" algn="tl">
                    <a:srgbClr val="000000">
                      <a:alpha val="43137"/>
                    </a:srgbClr>
                  </a:outerShdw>
                </a:effectLst>
              </a:rPr>
              <a:t>This should give the elevation of the bench mark.</a:t>
            </a:r>
            <a:endParaRPr lang="en-US" dirty="0">
              <a:effectLst>
                <a:outerShdw blurRad="38100" dist="38100" dir="2700000" algn="tl">
                  <a:srgbClr val="000000">
                    <a:alpha val="43137"/>
                  </a:srgbClr>
                </a:outerShdw>
              </a:effectLst>
            </a:endParaRPr>
          </a:p>
          <a:p>
            <a:pPr marL="0" indent="0">
              <a:buNone/>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451881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endParaRPr lang="en-US" dirty="0"/>
          </a:p>
        </p:txBody>
      </p:sp>
      <p:sp>
        <p:nvSpPr>
          <p:cNvPr id="3" name="Content Placeholder 2"/>
          <p:cNvSpPr>
            <a:spLocks noGrp="1"/>
          </p:cNvSpPr>
          <p:nvPr>
            <p:ph sz="half" idx="1"/>
          </p:nvPr>
        </p:nvSpPr>
        <p:spPr>
          <a:xfrm>
            <a:off x="304800" y="1295400"/>
            <a:ext cx="4194175" cy="4498975"/>
          </a:xfrm>
        </p:spPr>
        <p:txBody>
          <a:bodyPr/>
          <a:lstStyle/>
          <a:p>
            <a:r>
              <a:rPr lang="en-US" sz="2400" u="sng" dirty="0">
                <a:effectLst>
                  <a:outerShdw blurRad="38100" dist="38100" dir="2700000" algn="tl">
                    <a:srgbClr val="000000">
                      <a:alpha val="43137"/>
                    </a:srgbClr>
                  </a:outerShdw>
                </a:effectLst>
              </a:rPr>
              <a:t>Grid Leveling</a:t>
            </a:r>
          </a:p>
          <a:p>
            <a:r>
              <a:rPr lang="en-US" sz="2400" dirty="0">
                <a:effectLst>
                  <a:outerShdw blurRad="38100" dist="38100" dir="2700000" algn="tl">
                    <a:srgbClr val="000000">
                      <a:alpha val="43137"/>
                    </a:srgbClr>
                  </a:outerShdw>
                </a:effectLst>
              </a:rPr>
              <a:t>Grid leveling is performed in order to calculate earthwork excavation or embankment quantities.</a:t>
            </a:r>
          </a:p>
          <a:p>
            <a:r>
              <a:rPr lang="en-US" sz="2400" dirty="0">
                <a:effectLst>
                  <a:outerShdw blurRad="38100" dist="38100" dir="2700000" algn="tl">
                    <a:srgbClr val="000000">
                      <a:alpha val="43137"/>
                    </a:srgbClr>
                  </a:outerShdw>
                </a:effectLst>
              </a:rPr>
              <a:t>It is a redundant activity that is performed over and over. Elevations in a grid may be shot several times.</a:t>
            </a:r>
          </a:p>
          <a:p>
            <a:r>
              <a:rPr lang="en-US" sz="2400" dirty="0">
                <a:effectLst>
                  <a:outerShdw blurRad="38100" dist="38100" dir="2700000" algn="tl">
                    <a:srgbClr val="000000">
                      <a:alpha val="43137"/>
                    </a:srgbClr>
                  </a:outerShdw>
                </a:effectLst>
              </a:rPr>
              <a:t>Grid leveling is an extension of differential leveling.</a:t>
            </a:r>
          </a:p>
          <a:p>
            <a:r>
              <a:rPr lang="en-US" sz="2400" dirty="0">
                <a:effectLst>
                  <a:outerShdw blurRad="38100" dist="38100" dir="2700000" algn="tl">
                    <a:srgbClr val="000000">
                      <a:alpha val="43137"/>
                    </a:srgbClr>
                  </a:outerShdw>
                </a:effectLst>
              </a:rPr>
              <a:t>Calculations are the same as differential leveling.</a:t>
            </a:r>
          </a:p>
          <a:p>
            <a:endParaRPr lang="en-US" dirty="0"/>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71743" y="1905000"/>
            <a:ext cx="4748308" cy="3511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3026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lstStyle/>
          <a:p>
            <a:pPr marL="0" indent="0">
              <a:buNone/>
            </a:pPr>
            <a:r>
              <a:rPr lang="en-US" dirty="0" smtClean="0"/>
              <a:t>			  </a:t>
            </a:r>
            <a:r>
              <a:rPr lang="en-US" u="sng" dirty="0" smtClean="0">
                <a:effectLst>
                  <a:outerShdw blurRad="38100" dist="38100" dir="2700000" algn="tl">
                    <a:srgbClr val="000000">
                      <a:alpha val="43137"/>
                    </a:srgbClr>
                  </a:outerShdw>
                </a:effectLst>
              </a:rPr>
              <a:t>Grid </a:t>
            </a:r>
            <a:r>
              <a:rPr lang="en-US" u="sng" dirty="0">
                <a:effectLst>
                  <a:outerShdw blurRad="38100" dist="38100" dir="2700000" algn="tl">
                    <a:srgbClr val="000000">
                      <a:alpha val="43137"/>
                    </a:srgbClr>
                  </a:outerShdw>
                </a:effectLst>
              </a:rPr>
              <a:t>Leveling</a:t>
            </a:r>
            <a:endParaRPr lang="en-US" u="sng" dirty="0" smtClean="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Numerous foresight shots are taken in a grid pattern.</a:t>
            </a:r>
          </a:p>
          <a:p>
            <a:r>
              <a:rPr lang="en-US" dirty="0">
                <a:effectLst>
                  <a:outerShdw blurRad="38100" dist="38100" dir="2700000" algn="tl">
                    <a:srgbClr val="000000">
                      <a:alpha val="43137"/>
                    </a:srgbClr>
                  </a:outerShdw>
                </a:effectLst>
              </a:rPr>
              <a:t>Note taking is similar to differential leveling.</a:t>
            </a:r>
          </a:p>
          <a:p>
            <a:endParaRPr lang="en-US" dirty="0"/>
          </a:p>
        </p:txBody>
      </p:sp>
    </p:spTree>
    <p:extLst>
      <p:ext uri="{BB962C8B-B14F-4D97-AF65-F5344CB8AC3E}">
        <p14:creationId xmlns:p14="http://schemas.microsoft.com/office/powerpoint/2010/main" val="18482685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effectLst>
                  <a:outerShdw blurRad="38100" dist="38100" dir="2700000" algn="tl">
                    <a:srgbClr val="000000">
                      <a:alpha val="43137"/>
                    </a:srgbClr>
                  </a:outerShdw>
                </a:effectLst>
              </a:rPr>
              <a:t>Procedure for Grid Leveling</a:t>
            </a:r>
            <a:br>
              <a:rPr lang="en-US" u="sng"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u="sng"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Procedure for Grid Leveling</a:t>
            </a:r>
          </a:p>
          <a:p>
            <a:pPr>
              <a:buFont typeface="Wingdings" panose="05000000000000000000" pitchFamily="2" charset="2"/>
              <a:buChar char="Ø"/>
            </a:pPr>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Use </a:t>
            </a:r>
            <a:r>
              <a:rPr lang="en-US"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one side of the grid as a base line. Mark intervals (25 ft., 50 ft., 100 ft. etc.) on the base line.</a:t>
            </a:r>
          </a:p>
          <a:p>
            <a:pPr>
              <a:buFont typeface="Wingdings" panose="05000000000000000000" pitchFamily="2" charset="2"/>
              <a:buChar char="Ø"/>
            </a:pPr>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After </a:t>
            </a:r>
            <a:r>
              <a:rPr lang="en-US"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marking intervals on the base line determine a perpendicular line on one end of the base line with a right angle prism or the 3/4/5 triangle method.</a:t>
            </a:r>
          </a:p>
          <a:p>
            <a:endParaRPr lang="en-US" dirty="0"/>
          </a:p>
        </p:txBody>
      </p:sp>
    </p:spTree>
    <p:extLst>
      <p:ext uri="{BB962C8B-B14F-4D97-AF65-F5344CB8AC3E}">
        <p14:creationId xmlns:p14="http://schemas.microsoft.com/office/powerpoint/2010/main" val="3783995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effectLst>
                  <a:outerShdw blurRad="38100" dist="38100" dir="2700000" algn="tl">
                    <a:srgbClr val="000000">
                      <a:alpha val="43137"/>
                    </a:srgbClr>
                  </a:outerShdw>
                </a:effectLst>
              </a:rPr>
              <a:t>Procedure for Grid Leveling</a:t>
            </a:r>
            <a:br>
              <a:rPr lang="en-US" u="sng"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sz="half" idx="1"/>
          </p:nvPr>
        </p:nvSpPr>
        <p:spPr/>
        <p:txBody>
          <a:bodyPr/>
          <a:lstStyle/>
          <a:p>
            <a:r>
              <a:rPr lang="en-US" sz="2400" u="sng" dirty="0">
                <a:effectLst>
                  <a:outerShdw blurRad="38100" dist="38100" dir="2700000" algn="tl">
                    <a:srgbClr val="000000">
                      <a:alpha val="43137"/>
                    </a:srgbClr>
                  </a:outerShdw>
                </a:effectLst>
              </a:rPr>
              <a:t>Procedure for Grid Leveling</a:t>
            </a:r>
          </a:p>
          <a:p>
            <a:r>
              <a:rPr lang="en-US" sz="2400" dirty="0">
                <a:effectLst>
                  <a:outerShdw blurRad="38100" dist="38100" dir="2700000" algn="tl">
                    <a:srgbClr val="000000">
                      <a:alpha val="43137"/>
                    </a:srgbClr>
                  </a:outerShdw>
                </a:effectLst>
              </a:rPr>
              <a:t>In order to utilize to 3/4/5 method. Measure 30 ft. along the perpendicular line and mark it. </a:t>
            </a:r>
          </a:p>
          <a:p>
            <a:r>
              <a:rPr lang="en-US" sz="2400" dirty="0">
                <a:effectLst>
                  <a:outerShdw blurRad="38100" dist="38100" dir="2700000" algn="tl">
                    <a:srgbClr val="000000">
                      <a:alpha val="43137"/>
                    </a:srgbClr>
                  </a:outerShdw>
                </a:effectLst>
              </a:rPr>
              <a:t>Then measure 40 ft. along the base line and mark it. </a:t>
            </a:r>
          </a:p>
          <a:p>
            <a:r>
              <a:rPr lang="en-US" sz="2400" dirty="0">
                <a:effectLst>
                  <a:outerShdw blurRad="38100" dist="38100" dir="2700000" algn="tl">
                    <a:srgbClr val="000000">
                      <a:alpha val="43137"/>
                    </a:srgbClr>
                  </a:outerShdw>
                </a:effectLst>
              </a:rPr>
              <a:t>These two line form the legs of a right triangle. </a:t>
            </a:r>
          </a:p>
          <a:p>
            <a:r>
              <a:rPr lang="en-US" sz="2400" dirty="0">
                <a:effectLst>
                  <a:outerShdw blurRad="38100" dist="38100" dir="2700000" algn="tl">
                    <a:srgbClr val="000000">
                      <a:alpha val="43137"/>
                    </a:srgbClr>
                  </a:outerShdw>
                </a:effectLst>
              </a:rPr>
              <a:t>Measure between the marks, it should measure 50 ft.</a:t>
            </a:r>
          </a:p>
          <a:p>
            <a:endParaRPr lang="en-US" dirty="0"/>
          </a:p>
          <a:p>
            <a:endParaRPr lang="en-US" dirty="0"/>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981207"/>
            <a:ext cx="4194175" cy="3736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0926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normAutofit/>
          </a:bodyPr>
          <a:lstStyle/>
          <a:p>
            <a:pPr marL="0" indent="0">
              <a:buNone/>
            </a:pPr>
            <a:r>
              <a:rPr lang="en-US" dirty="0" smtClean="0"/>
              <a:t>	         </a:t>
            </a:r>
            <a:r>
              <a:rPr lang="en-US" u="sng" dirty="0" smtClean="0">
                <a:effectLst>
                  <a:outerShdw blurRad="38100" dist="38100" dir="2700000" algn="tl">
                    <a:srgbClr val="000000">
                      <a:alpha val="43137"/>
                    </a:srgbClr>
                  </a:outerShdw>
                </a:effectLst>
              </a:rPr>
              <a:t>Procedure </a:t>
            </a:r>
            <a:r>
              <a:rPr lang="en-US" u="sng" dirty="0">
                <a:effectLst>
                  <a:outerShdw blurRad="38100" dist="38100" dir="2700000" algn="tl">
                    <a:srgbClr val="000000">
                      <a:alpha val="43137"/>
                    </a:srgbClr>
                  </a:outerShdw>
                </a:effectLst>
              </a:rPr>
              <a:t>for Grid </a:t>
            </a:r>
            <a:r>
              <a:rPr lang="en-US" u="sng" dirty="0" smtClean="0">
                <a:effectLst>
                  <a:outerShdw blurRad="38100" dist="38100" dir="2700000" algn="tl">
                    <a:srgbClr val="000000">
                      <a:alpha val="43137"/>
                    </a:srgbClr>
                  </a:outerShdw>
                </a:effectLst>
              </a:rPr>
              <a:t>Leveling</a:t>
            </a:r>
          </a:p>
          <a:p>
            <a:r>
              <a:rPr lang="en-US" dirty="0" smtClean="0">
                <a:effectLst>
                  <a:outerShdw blurRad="38100" dist="38100" dir="2700000" algn="tl">
                    <a:srgbClr val="000000">
                      <a:alpha val="43137"/>
                    </a:srgbClr>
                  </a:outerShdw>
                </a:effectLst>
              </a:rPr>
              <a:t>After establishing the perpendicular line, mark intervals along it.</a:t>
            </a:r>
          </a:p>
          <a:p>
            <a:r>
              <a:rPr lang="en-US" dirty="0" smtClean="0">
                <a:effectLst>
                  <a:outerShdw blurRad="38100" dist="38100" dir="2700000" algn="tl">
                    <a:srgbClr val="000000">
                      <a:alpha val="43137"/>
                    </a:srgbClr>
                  </a:outerShdw>
                </a:effectLst>
              </a:rPr>
              <a:t>Locate </a:t>
            </a:r>
            <a:r>
              <a:rPr lang="en-US" dirty="0">
                <a:effectLst>
                  <a:outerShdw blurRad="38100" dist="38100" dir="2700000" algn="tl">
                    <a:srgbClr val="000000">
                      <a:alpha val="43137"/>
                    </a:srgbClr>
                  </a:outerShdw>
                </a:effectLst>
              </a:rPr>
              <a:t>a bench mark and tie into the end of the leveling loop. Back sight and foresight distances should be approximately equal distance. Maximum sight distance should be 150 ft. in order to reduce errors.</a:t>
            </a:r>
          </a:p>
          <a:p>
            <a:pPr marL="0" indent="0">
              <a:buNone/>
            </a:pPr>
            <a:endParaRPr lang="en-US" dirty="0"/>
          </a:p>
        </p:txBody>
      </p:sp>
    </p:spTree>
    <p:extLst>
      <p:ext uri="{BB962C8B-B14F-4D97-AF65-F5344CB8AC3E}">
        <p14:creationId xmlns:p14="http://schemas.microsoft.com/office/powerpoint/2010/main" val="2660129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Chapter 7</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	   </a:t>
            </a:r>
            <a:r>
              <a:rPr lang="en-US" u="sng" dirty="0" smtClean="0">
                <a:effectLst>
                  <a:outerShdw blurRad="38100" dist="38100" dir="2700000" algn="tl">
                    <a:srgbClr val="000000">
                      <a:alpha val="43137"/>
                    </a:srgbClr>
                  </a:outerShdw>
                </a:effectLst>
              </a:rPr>
              <a:t>Procedure </a:t>
            </a:r>
            <a:r>
              <a:rPr lang="en-US" u="sng" dirty="0">
                <a:effectLst>
                  <a:outerShdw blurRad="38100" dist="38100" dir="2700000" algn="tl">
                    <a:srgbClr val="000000">
                      <a:alpha val="43137"/>
                    </a:srgbClr>
                  </a:outerShdw>
                </a:effectLst>
              </a:rPr>
              <a:t>for Grid </a:t>
            </a:r>
            <a:r>
              <a:rPr lang="en-US" u="sng" dirty="0" smtClean="0">
                <a:effectLst>
                  <a:outerShdw blurRad="38100" dist="38100" dir="2700000" algn="tl">
                    <a:srgbClr val="000000">
                      <a:alpha val="43137"/>
                    </a:srgbClr>
                  </a:outerShdw>
                </a:effectLst>
              </a:rPr>
              <a:t>Leveling</a:t>
            </a:r>
          </a:p>
          <a:p>
            <a:r>
              <a:rPr lang="en-US" dirty="0" smtClean="0">
                <a:effectLst>
                  <a:outerShdw blurRad="38100" dist="38100" dir="2700000" algn="tl">
                    <a:srgbClr val="000000">
                      <a:alpha val="43137"/>
                    </a:srgbClr>
                  </a:outerShdw>
                </a:effectLst>
              </a:rPr>
              <a:t>Read </a:t>
            </a:r>
            <a:r>
              <a:rPr lang="en-US" dirty="0">
                <a:effectLst>
                  <a:outerShdw blurRad="38100" dist="38100" dir="2700000" algn="tl">
                    <a:srgbClr val="000000">
                      <a:alpha val="43137"/>
                    </a:srgbClr>
                  </a:outerShdw>
                </a:effectLst>
              </a:rPr>
              <a:t>and record to the nearest 0.01 ft. (hundredth) the back sight to the bench mark. </a:t>
            </a: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Determine </a:t>
            </a:r>
            <a:r>
              <a:rPr lang="en-US" dirty="0">
                <a:effectLst>
                  <a:outerShdw blurRad="38100" dist="38100" dir="2700000" algn="tl">
                    <a:srgbClr val="000000">
                      <a:alpha val="43137"/>
                    </a:srgbClr>
                  </a:outerShdw>
                </a:effectLst>
              </a:rPr>
              <a:t>the height of instrument elevation</a:t>
            </a:r>
            <a:r>
              <a:rPr lang="en-US" dirty="0" smtClean="0">
                <a:effectLst>
                  <a:outerShdw blurRad="38100" dist="38100" dir="2700000" algn="tl">
                    <a:srgbClr val="000000">
                      <a:alpha val="43137"/>
                    </a:srgbClr>
                  </a:outerShdw>
                </a:effectLst>
              </a:rPr>
              <a:t>.</a:t>
            </a:r>
          </a:p>
          <a:p>
            <a:r>
              <a:rPr lang="en-US" dirty="0" smtClean="0">
                <a:effectLst>
                  <a:outerShdw blurRad="38100" dist="38100" dir="2700000" algn="tl">
                    <a:srgbClr val="000000">
                      <a:alpha val="43137"/>
                    </a:srgbClr>
                  </a:outerShdw>
                </a:effectLst>
              </a:rPr>
              <a:t> Advance </a:t>
            </a:r>
            <a:r>
              <a:rPr lang="en-US" dirty="0">
                <a:effectLst>
                  <a:outerShdw blurRad="38100" dist="38100" dir="2700000" algn="tl">
                    <a:srgbClr val="000000">
                      <a:alpha val="43137"/>
                    </a:srgbClr>
                  </a:outerShdw>
                </a:effectLst>
              </a:rPr>
              <a:t>the rod person to the pre-determined </a:t>
            </a:r>
            <a:r>
              <a:rPr lang="en-US" dirty="0" smtClean="0">
                <a:effectLst>
                  <a:outerShdw blurRad="38100" dist="38100" dir="2700000" algn="tl">
                    <a:srgbClr val="000000">
                      <a:alpha val="43137"/>
                    </a:srgbClr>
                  </a:outerShdw>
                </a:effectLst>
              </a:rPr>
              <a:t>grid </a:t>
            </a:r>
            <a:r>
              <a:rPr lang="en-US" dirty="0">
                <a:effectLst>
                  <a:outerShdw blurRad="38100" dist="38100" dir="2700000" algn="tl">
                    <a:srgbClr val="000000">
                      <a:alpha val="43137"/>
                    </a:srgbClr>
                  </a:outerShdw>
                </a:effectLst>
              </a:rPr>
              <a:t>points. </a:t>
            </a: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Read </a:t>
            </a:r>
            <a:r>
              <a:rPr lang="en-US" dirty="0">
                <a:effectLst>
                  <a:outerShdw blurRad="38100" dist="38100" dir="2700000" algn="tl">
                    <a:srgbClr val="000000">
                      <a:alpha val="43137"/>
                    </a:srgbClr>
                  </a:outerShdw>
                </a:effectLst>
              </a:rPr>
              <a:t>and record each profile point to nearest </a:t>
            </a:r>
            <a:r>
              <a:rPr lang="en-US" dirty="0" smtClean="0">
                <a:effectLst>
                  <a:outerShdw blurRad="38100" dist="38100" dir="2700000" algn="tl">
                    <a:srgbClr val="000000">
                      <a:alpha val="43137"/>
                    </a:srgbClr>
                  </a:outerShdw>
                </a:effectLst>
              </a:rPr>
              <a:t>0.1 </a:t>
            </a:r>
            <a:r>
              <a:rPr lang="en-US" dirty="0">
                <a:effectLst>
                  <a:outerShdw blurRad="38100" dist="38100" dir="2700000" algn="tl">
                    <a:srgbClr val="000000">
                      <a:alpha val="43137"/>
                    </a:srgbClr>
                  </a:outerShdw>
                </a:effectLst>
              </a:rPr>
              <a:t>ft. </a:t>
            </a:r>
            <a:r>
              <a:rPr lang="en-US" dirty="0" smtClean="0">
                <a:effectLst>
                  <a:outerShdw blurRad="38100" dist="38100" dir="2700000" algn="tl">
                    <a:srgbClr val="000000">
                      <a:alpha val="43137"/>
                    </a:srgbClr>
                  </a:outerShdw>
                </a:effectLst>
              </a:rPr>
              <a:t>(tenth). </a:t>
            </a:r>
          </a:p>
          <a:p>
            <a:r>
              <a:rPr lang="en-US" dirty="0" smtClean="0">
                <a:effectLst>
                  <a:outerShdw blurRad="38100" dist="38100" dir="2700000" algn="tl">
                    <a:srgbClr val="000000">
                      <a:alpha val="43137"/>
                    </a:srgbClr>
                  </a:outerShdw>
                </a:effectLst>
              </a:rPr>
              <a:t>Repeat </a:t>
            </a:r>
            <a:r>
              <a:rPr lang="en-US" dirty="0">
                <a:effectLst>
                  <a:outerShdw blurRad="38100" dist="38100" dir="2700000" algn="tl">
                    <a:srgbClr val="000000">
                      <a:alpha val="43137"/>
                    </a:srgbClr>
                  </a:outerShdw>
                </a:effectLst>
              </a:rPr>
              <a:t>this process until a turning point is needed.</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86505301"/>
      </p:ext>
    </p:extLst>
  </p:cSld>
  <p:clrMapOvr>
    <a:masterClrMapping/>
  </p:clrMapOvr>
  <p:timing>
    <p:tnLst>
      <p:par>
        <p:cTn id="1" dur="indefinite" restart="never" nodeType="tmRoot"/>
      </p:par>
    </p:tnLst>
  </p:timing>
</p:sld>
</file>

<file path=ppt/theme/theme1.xml><?xml version="1.0" encoding="utf-8"?>
<a:theme xmlns:a="http://schemas.openxmlformats.org/drawingml/2006/main" name="Compass">
  <a:themeElements>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1150</TotalTime>
  <Words>576</Words>
  <Application>Microsoft Office PowerPoint</Application>
  <PresentationFormat>On-screen Show (4:3)</PresentationFormat>
  <Paragraphs>147</Paragraphs>
  <Slides>48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48</vt:i4>
      </vt:variant>
    </vt:vector>
  </HeadingPairs>
  <TitlesOfParts>
    <vt:vector size="54" baseType="lpstr">
      <vt:lpstr>Arial</vt:lpstr>
      <vt:lpstr>Calibri</vt:lpstr>
      <vt:lpstr>Tahoma</vt:lpstr>
      <vt:lpstr>Wingdings</vt:lpstr>
      <vt:lpstr>Compass</vt:lpstr>
      <vt:lpstr>10_Office Theme</vt:lpstr>
      <vt:lpstr>Builder's Level </vt:lpstr>
      <vt:lpstr>Transit</vt:lpstr>
      <vt:lpstr>Hand Level (Sight Level) </vt:lpstr>
      <vt:lpstr>Automatic Level</vt:lpstr>
      <vt:lpstr>Chapter 7</vt:lpstr>
      <vt:lpstr>Telescopic Rod</vt:lpstr>
      <vt:lpstr>Chapter 7</vt:lpstr>
      <vt:lpstr>PowerPoint Presentation</vt:lpstr>
      <vt:lpstr>PowerPoint Presentation</vt:lpstr>
      <vt:lpstr>Rod Target </vt:lpstr>
      <vt:lpstr>Rod Level</vt:lpstr>
      <vt:lpstr>Chapter 7</vt:lpstr>
      <vt:lpstr>Chapter 7</vt:lpstr>
      <vt:lpstr>Chapter 7</vt:lpstr>
      <vt:lpstr>Chapter 7</vt:lpstr>
      <vt:lpstr>Chapter 7</vt:lpstr>
      <vt:lpstr>Chapter 7</vt:lpstr>
      <vt:lpstr>Chapter 7</vt:lpstr>
      <vt:lpstr>PowerPoint Presentation</vt:lpstr>
      <vt:lpstr>Chapter 7</vt:lpstr>
      <vt:lpstr>PowerPoint Presentation</vt:lpstr>
      <vt:lpstr>Chapter 7</vt:lpstr>
      <vt:lpstr>PowerPoint Presentation</vt:lpstr>
      <vt:lpstr>Basic Rules of Differential Leveling</vt:lpstr>
      <vt:lpstr>Chapter 7 </vt:lpstr>
      <vt:lpstr>Chapter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7</vt:lpstr>
      <vt:lpstr>Chapter 7</vt:lpstr>
      <vt:lpstr>Chapter 7</vt:lpstr>
      <vt:lpstr>Chapter 7</vt:lpstr>
      <vt:lpstr>Chapter 7</vt:lpstr>
      <vt:lpstr>Chapter 7</vt:lpstr>
      <vt:lpstr>Chapter 7</vt:lpstr>
      <vt:lpstr>Chapter 7</vt:lpstr>
      <vt:lpstr>Chapter 7</vt:lpstr>
      <vt:lpstr>Procedure for Grid Leveling </vt:lpstr>
      <vt:lpstr>Procedure for Grid Leveling </vt:lpstr>
      <vt:lpstr>Chapter 7</vt:lpstr>
      <vt:lpstr>Chapter 7</vt:lpstr>
    </vt:vector>
  </TitlesOfParts>
  <Company>Indiana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dc:title>
  <dc:creator>jeckerle</dc:creator>
  <cp:lastModifiedBy>Brent MacDonald</cp:lastModifiedBy>
  <cp:revision>130</cp:revision>
  <dcterms:created xsi:type="dcterms:W3CDTF">2013-09-15T15:30:00Z</dcterms:created>
  <dcterms:modified xsi:type="dcterms:W3CDTF">2018-09-12T19:06:10Z</dcterms:modified>
</cp:coreProperties>
</file>